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3" r:id="rId2"/>
    <p:sldMasterId id="2147483751" r:id="rId3"/>
  </p:sldMasterIdLst>
  <p:notesMasterIdLst>
    <p:notesMasterId r:id="rId24"/>
  </p:notesMasterIdLst>
  <p:sldIdLst>
    <p:sldId id="256" r:id="rId4"/>
    <p:sldId id="321" r:id="rId5"/>
    <p:sldId id="377" r:id="rId6"/>
    <p:sldId id="396" r:id="rId7"/>
    <p:sldId id="381" r:id="rId8"/>
    <p:sldId id="391" r:id="rId9"/>
    <p:sldId id="394" r:id="rId10"/>
    <p:sldId id="372" r:id="rId11"/>
    <p:sldId id="402" r:id="rId12"/>
    <p:sldId id="399" r:id="rId13"/>
    <p:sldId id="326" r:id="rId14"/>
    <p:sldId id="400" r:id="rId15"/>
    <p:sldId id="401" r:id="rId16"/>
    <p:sldId id="403" r:id="rId17"/>
    <p:sldId id="357" r:id="rId18"/>
    <p:sldId id="404" r:id="rId19"/>
    <p:sldId id="405" r:id="rId20"/>
    <p:sldId id="406" r:id="rId21"/>
    <p:sldId id="352" r:id="rId22"/>
    <p:sldId id="277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-Marie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09" autoAdjust="0"/>
    <p:restoredTop sz="93484" autoAdjust="0"/>
  </p:normalViewPr>
  <p:slideViewPr>
    <p:cSldViewPr>
      <p:cViewPr varScale="1">
        <p:scale>
          <a:sx n="77" d="100"/>
          <a:sy n="77" d="100"/>
        </p:scale>
        <p:origin x="1277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7" d="100"/>
          <a:sy n="67" d="100"/>
        </p:scale>
        <p:origin x="-322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766FF-5980-43BB-88EB-D77E1A921FD4}" type="datetimeFigureOut">
              <a:rPr lang="fr-BE" smtClean="0"/>
              <a:t>17-09-19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187DA-330A-4E36-B129-E177FC440AA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40063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3187DA-330A-4E36-B129-E177FC440AA1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7125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3187DA-330A-4E36-B129-E177FC440AA1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072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3187DA-330A-4E36-B129-E177FC440AA1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0515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3187DA-330A-4E36-B129-E177FC440AA1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2811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3187DA-330A-4E36-B129-E177FC440AA1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7532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3187DA-330A-4E36-B129-E177FC440AA1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3279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3187DA-330A-4E36-B129-E177FC440AA1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6109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3187DA-330A-4E36-B129-E177FC440AA1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1780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3187DA-330A-4E36-B129-E177FC440AA1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6998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3187DA-330A-4E36-B129-E177FC440AA1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8102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3187DA-330A-4E36-B129-E177FC440AA1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928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3187DA-330A-4E36-B129-E177FC440AA1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2599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3187DA-330A-4E36-B129-E177FC440AA1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4440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83968" y="1124744"/>
            <a:ext cx="4390256" cy="1442591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788024" y="3212976"/>
            <a:ext cx="3848472" cy="9136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111E-71F2-4D9C-9D3B-3DF36B355BF8}" type="datetime1">
              <a:rPr lang="fr-BE" smtClean="0"/>
              <a:t>17-09-19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6248-62A9-4C7E-A3F0-4626008C6EC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30874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908719"/>
            <a:ext cx="5486400" cy="38188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D8EF9-343C-4702-88B9-0DECBB8EFE98}" type="datetime1">
              <a:rPr lang="fr-BE" smtClean="0"/>
              <a:t>17-09-19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6248-62A9-4C7E-A3F0-4626008C6EC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55941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0"/>
            <a:ext cx="7437512" cy="78296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07BD7-5113-47F3-8B9B-F7B2B7126A27}" type="datetime1">
              <a:rPr lang="fr-BE" smtClean="0"/>
              <a:t>17-09-19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6248-62A9-4C7E-A3F0-4626008C6EC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5865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836712"/>
            <a:ext cx="2057400" cy="5289451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836712"/>
            <a:ext cx="6019800" cy="5289451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B8A26-2BB9-4137-9FAB-48FDCE221069}" type="datetime1">
              <a:rPr lang="fr-BE" smtClean="0"/>
              <a:t>17-09-19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6248-62A9-4C7E-A3F0-4626008C6EC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13787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83968" y="1124744"/>
            <a:ext cx="4390256" cy="1442591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788024" y="3212976"/>
            <a:ext cx="3848472" cy="9136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111E-71F2-4D9C-9D3B-3DF36B355BF8}" type="datetime1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17-09-19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6248-62A9-4C7E-A3F0-4626008C6EC3}" type="slidenum">
              <a:rPr lang="fr-BE" smtClean="0">
                <a:solidFill>
                  <a:prstClr val="black"/>
                </a:solidFill>
              </a:rPr>
              <a:pPr/>
              <a:t>‹N°›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025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83968" y="1124744"/>
            <a:ext cx="4390256" cy="1442591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788024" y="3212976"/>
            <a:ext cx="3848472" cy="9136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786424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145435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232227"/>
            <a:ext cx="2133600" cy="365125"/>
          </a:xfrm>
        </p:spPr>
        <p:txBody>
          <a:bodyPr/>
          <a:lstStyle/>
          <a:p>
            <a:fld id="{39029087-B39E-487F-8697-617804744ABA}" type="datetime1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17-09-19</a:t>
            </a:fld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31840" y="6237312"/>
            <a:ext cx="2895600" cy="365125"/>
          </a:xfrm>
        </p:spPr>
        <p:txBody>
          <a:bodyPr/>
          <a:lstStyle>
            <a:lvl1pPr>
              <a:defRPr sz="1600" b="1" i="0" baseline="0">
                <a:solidFill>
                  <a:schemeClr val="accent1"/>
                </a:solidFill>
              </a:defRPr>
            </a:lvl1pPr>
          </a:lstStyle>
          <a:p>
            <a:endParaRPr lang="fr-BE" dirty="0">
              <a:solidFill>
                <a:srgbClr val="4F81BD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88224" y="6492875"/>
            <a:ext cx="2133600" cy="365125"/>
          </a:xfrm>
        </p:spPr>
        <p:txBody>
          <a:bodyPr/>
          <a:lstStyle>
            <a:lvl1pPr algn="ctr">
              <a:defRPr sz="1800" b="1" i="0" baseline="0">
                <a:solidFill>
                  <a:schemeClr val="tx1"/>
                </a:solidFill>
              </a:defRPr>
            </a:lvl1pPr>
          </a:lstStyle>
          <a:p>
            <a:fld id="{58766248-62A9-4C7E-A3F0-4626008C6EC3}" type="slidenum">
              <a:rPr lang="fr-BE" smtClean="0">
                <a:solidFill>
                  <a:prstClr val="black"/>
                </a:solidFill>
              </a:rPr>
              <a:pPr/>
              <a:t>‹N°›</a:t>
            </a:fld>
            <a:endParaRPr lang="fr-B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916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7A434-ACE7-4278-A950-5199E6233D6A}" type="datetime1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17-09-19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6248-62A9-4C7E-A3F0-4626008C6EC3}" type="slidenum">
              <a:rPr lang="fr-BE" smtClean="0">
                <a:solidFill>
                  <a:prstClr val="black"/>
                </a:solidFill>
              </a:rPr>
              <a:pPr/>
              <a:t>‹N°›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26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0"/>
            <a:ext cx="7272808" cy="78296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4038600" cy="5145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80728"/>
            <a:ext cx="4038600" cy="5145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4C34-A5B1-4554-9A5C-FF4829AABB16}" type="datetime1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17-09-19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6248-62A9-4C7E-A3F0-4626008C6EC3}" type="slidenum">
              <a:rPr lang="fr-BE" smtClean="0">
                <a:solidFill>
                  <a:prstClr val="black"/>
                </a:solidFill>
              </a:rPr>
              <a:pPr/>
              <a:t>‹N°›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51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1" y="-6302"/>
            <a:ext cx="7344816" cy="7829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980729"/>
            <a:ext cx="4040188" cy="7920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916832"/>
            <a:ext cx="4040188" cy="4209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980729"/>
            <a:ext cx="4041775" cy="7920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916832"/>
            <a:ext cx="4041775" cy="4209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355E3-437C-4626-8594-EFB7906CFE5D}" type="datetime1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17-09-19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88224" y="6492875"/>
            <a:ext cx="2133600" cy="365125"/>
          </a:xfrm>
        </p:spPr>
        <p:txBody>
          <a:bodyPr/>
          <a:lstStyle>
            <a:lvl1pPr algn="ctr">
              <a:defRPr sz="1800" baseline="0">
                <a:solidFill>
                  <a:schemeClr val="tx1"/>
                </a:solidFill>
              </a:defRPr>
            </a:lvl1pPr>
          </a:lstStyle>
          <a:p>
            <a:fld id="{58766248-62A9-4C7E-A3F0-4626008C6EC3}" type="slidenum">
              <a:rPr lang="fr-BE" smtClean="0">
                <a:solidFill>
                  <a:prstClr val="black"/>
                </a:solidFill>
              </a:rPr>
              <a:pPr/>
              <a:t>‹N°›</a:t>
            </a:fld>
            <a:endParaRPr lang="fr-B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4100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0"/>
            <a:ext cx="7344816" cy="78296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96D61-9D1C-4F28-BC92-BB82070279C9}" type="datetime1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17-09-19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6248-62A9-4C7E-A3F0-4626008C6EC3}" type="slidenum">
              <a:rPr lang="fr-BE" smtClean="0">
                <a:solidFill>
                  <a:prstClr val="black"/>
                </a:solidFill>
              </a:rPr>
              <a:pPr/>
              <a:t>‹N°›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983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83968" y="1124744"/>
            <a:ext cx="4390256" cy="1442591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788024" y="3212976"/>
            <a:ext cx="3848472" cy="9136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0971601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5777-BD76-4F35-A690-C0597D09912A}" type="datetime1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17-09-19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365125"/>
          </a:xfrm>
        </p:spPr>
        <p:txBody>
          <a:bodyPr/>
          <a:lstStyle/>
          <a:p>
            <a:fld id="{58766248-62A9-4C7E-A3F0-4626008C6EC3}" type="slidenum">
              <a:rPr lang="fr-BE" smtClean="0">
                <a:solidFill>
                  <a:prstClr val="black"/>
                </a:solidFill>
              </a:rPr>
              <a:pPr/>
              <a:t>‹N°›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817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3567" y="908720"/>
            <a:ext cx="3008313" cy="94602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908720"/>
            <a:ext cx="5111750" cy="52174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988840"/>
            <a:ext cx="3008313" cy="413732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E6E3D-E1DF-4F28-BC5C-794E9FB64B21}" type="datetime1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17-09-19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6248-62A9-4C7E-A3F0-4626008C6EC3}" type="slidenum">
              <a:rPr lang="fr-BE" smtClean="0">
                <a:solidFill>
                  <a:prstClr val="black"/>
                </a:solidFill>
              </a:rPr>
              <a:pPr/>
              <a:t>‹N°›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786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908719"/>
            <a:ext cx="5486400" cy="38188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D8EF9-343C-4702-88B9-0DECBB8EFE98}" type="datetime1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17-09-19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6248-62A9-4C7E-A3F0-4626008C6EC3}" type="slidenum">
              <a:rPr lang="fr-BE" smtClean="0">
                <a:solidFill>
                  <a:prstClr val="black"/>
                </a:solidFill>
              </a:rPr>
              <a:pPr/>
              <a:t>‹N°›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7687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0"/>
            <a:ext cx="7437512" cy="78296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07BD7-5113-47F3-8B9B-F7B2B7126A27}" type="datetime1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17-09-19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6248-62A9-4C7E-A3F0-4626008C6EC3}" type="slidenum">
              <a:rPr lang="fr-BE" smtClean="0">
                <a:solidFill>
                  <a:prstClr val="black"/>
                </a:solidFill>
              </a:rPr>
              <a:pPr/>
              <a:t>‹N°›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0952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836712"/>
            <a:ext cx="2057400" cy="5289451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836712"/>
            <a:ext cx="6019800" cy="5289451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B8A26-2BB9-4137-9FAB-48FDCE221069}" type="datetime1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17-09-19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6248-62A9-4C7E-A3F0-4626008C6EC3}" type="slidenum">
              <a:rPr lang="fr-BE" smtClean="0">
                <a:solidFill>
                  <a:prstClr val="black"/>
                </a:solidFill>
              </a:rPr>
              <a:pPr/>
              <a:t>‹N°›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5359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83968" y="1124744"/>
            <a:ext cx="4390256" cy="1442591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788024" y="3212976"/>
            <a:ext cx="3848472" cy="9136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111E-71F2-4D9C-9D3B-3DF36B355BF8}" type="datetime1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17-09-19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6248-62A9-4C7E-A3F0-4626008C6EC3}" type="slidenum">
              <a:rPr lang="fr-BE" smtClean="0">
                <a:solidFill>
                  <a:prstClr val="black"/>
                </a:solidFill>
              </a:rPr>
              <a:pPr/>
              <a:t>‹N°›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3998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83968" y="1124744"/>
            <a:ext cx="4390256" cy="1442591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788024" y="3212976"/>
            <a:ext cx="3848472" cy="9136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4451362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145435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232227"/>
            <a:ext cx="2133600" cy="365125"/>
          </a:xfrm>
        </p:spPr>
        <p:txBody>
          <a:bodyPr/>
          <a:lstStyle/>
          <a:p>
            <a:fld id="{39029087-B39E-487F-8697-617804744ABA}" type="datetime1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17-09-19</a:t>
            </a:fld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31840" y="6237312"/>
            <a:ext cx="2895600" cy="365125"/>
          </a:xfrm>
        </p:spPr>
        <p:txBody>
          <a:bodyPr/>
          <a:lstStyle>
            <a:lvl1pPr>
              <a:defRPr sz="1600" b="1" i="0" baseline="0">
                <a:solidFill>
                  <a:schemeClr val="accent1"/>
                </a:solidFill>
              </a:defRPr>
            </a:lvl1pPr>
          </a:lstStyle>
          <a:p>
            <a:endParaRPr lang="fr-BE" dirty="0">
              <a:solidFill>
                <a:srgbClr val="4F81BD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88224" y="6492875"/>
            <a:ext cx="2133600" cy="365125"/>
          </a:xfrm>
        </p:spPr>
        <p:txBody>
          <a:bodyPr/>
          <a:lstStyle>
            <a:lvl1pPr algn="ctr">
              <a:defRPr sz="1800" b="1" i="0" baseline="0">
                <a:solidFill>
                  <a:schemeClr val="tx1"/>
                </a:solidFill>
              </a:defRPr>
            </a:lvl1pPr>
          </a:lstStyle>
          <a:p>
            <a:fld id="{58766248-62A9-4C7E-A3F0-4626008C6EC3}" type="slidenum">
              <a:rPr lang="fr-BE" smtClean="0">
                <a:solidFill>
                  <a:prstClr val="black"/>
                </a:solidFill>
              </a:rPr>
              <a:pPr/>
              <a:t>‹N°›</a:t>
            </a:fld>
            <a:endParaRPr lang="fr-B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6442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7A434-ACE7-4278-A950-5199E6233D6A}" type="datetime1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17-09-19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6248-62A9-4C7E-A3F0-4626008C6EC3}" type="slidenum">
              <a:rPr lang="fr-BE" smtClean="0">
                <a:solidFill>
                  <a:prstClr val="black"/>
                </a:solidFill>
              </a:rPr>
              <a:pPr/>
              <a:t>‹N°›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9311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0"/>
            <a:ext cx="7272808" cy="78296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4038600" cy="5145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80728"/>
            <a:ext cx="4038600" cy="5145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4C34-A5B1-4554-9A5C-FF4829AABB16}" type="datetime1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17-09-19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6248-62A9-4C7E-A3F0-4626008C6EC3}" type="slidenum">
              <a:rPr lang="fr-BE" smtClean="0">
                <a:solidFill>
                  <a:prstClr val="black"/>
                </a:solidFill>
              </a:rPr>
              <a:pPr/>
              <a:t>‹N°›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737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145435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232227"/>
            <a:ext cx="2133600" cy="365125"/>
          </a:xfrm>
        </p:spPr>
        <p:txBody>
          <a:bodyPr/>
          <a:lstStyle/>
          <a:p>
            <a:fld id="{39029087-B39E-487F-8697-617804744ABA}" type="datetime1">
              <a:rPr lang="fr-BE" smtClean="0"/>
              <a:t>17-09-19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31840" y="6237312"/>
            <a:ext cx="2895600" cy="365125"/>
          </a:xfrm>
        </p:spPr>
        <p:txBody>
          <a:bodyPr/>
          <a:lstStyle>
            <a:lvl1pPr>
              <a:defRPr sz="1600" b="1" i="0" baseline="0">
                <a:solidFill>
                  <a:schemeClr val="accent1"/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88224" y="6492875"/>
            <a:ext cx="2133600" cy="365125"/>
          </a:xfrm>
        </p:spPr>
        <p:txBody>
          <a:bodyPr/>
          <a:lstStyle>
            <a:lvl1pPr algn="ctr">
              <a:defRPr sz="1800" b="1" i="0" baseline="0">
                <a:solidFill>
                  <a:schemeClr val="tx1"/>
                </a:solidFill>
              </a:defRPr>
            </a:lvl1pPr>
          </a:lstStyle>
          <a:p>
            <a:fld id="{58766248-62A9-4C7E-A3F0-4626008C6EC3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186467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1" y="-6302"/>
            <a:ext cx="7344816" cy="7829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980729"/>
            <a:ext cx="4040188" cy="7920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916832"/>
            <a:ext cx="4040188" cy="4209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980729"/>
            <a:ext cx="4041775" cy="7920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916832"/>
            <a:ext cx="4041775" cy="4209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355E3-437C-4626-8594-EFB7906CFE5D}" type="datetime1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17-09-19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88224" y="6492875"/>
            <a:ext cx="2133600" cy="365125"/>
          </a:xfrm>
        </p:spPr>
        <p:txBody>
          <a:bodyPr/>
          <a:lstStyle>
            <a:lvl1pPr algn="ctr">
              <a:defRPr sz="1800" baseline="0">
                <a:solidFill>
                  <a:schemeClr val="tx1"/>
                </a:solidFill>
              </a:defRPr>
            </a:lvl1pPr>
          </a:lstStyle>
          <a:p>
            <a:fld id="{58766248-62A9-4C7E-A3F0-4626008C6EC3}" type="slidenum">
              <a:rPr lang="fr-BE" smtClean="0">
                <a:solidFill>
                  <a:prstClr val="black"/>
                </a:solidFill>
              </a:rPr>
              <a:pPr/>
              <a:t>‹N°›</a:t>
            </a:fld>
            <a:endParaRPr lang="fr-B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2667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0"/>
            <a:ext cx="7344816" cy="78296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96D61-9D1C-4F28-BC92-BB82070279C9}" type="datetime1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17-09-19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6248-62A9-4C7E-A3F0-4626008C6EC3}" type="slidenum">
              <a:rPr lang="fr-BE" smtClean="0">
                <a:solidFill>
                  <a:prstClr val="black"/>
                </a:solidFill>
              </a:rPr>
              <a:pPr/>
              <a:t>‹N°›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2610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5777-BD76-4F35-A690-C0597D09912A}" type="datetime1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17-09-19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365125"/>
          </a:xfrm>
        </p:spPr>
        <p:txBody>
          <a:bodyPr/>
          <a:lstStyle/>
          <a:p>
            <a:fld id="{58766248-62A9-4C7E-A3F0-4626008C6EC3}" type="slidenum">
              <a:rPr lang="fr-BE" smtClean="0">
                <a:solidFill>
                  <a:prstClr val="black"/>
                </a:solidFill>
              </a:rPr>
              <a:pPr/>
              <a:t>‹N°›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8728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3567" y="908720"/>
            <a:ext cx="3008313" cy="94602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908720"/>
            <a:ext cx="5111750" cy="52174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988840"/>
            <a:ext cx="3008313" cy="413732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E6E3D-E1DF-4F28-BC5C-794E9FB64B21}" type="datetime1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17-09-19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6248-62A9-4C7E-A3F0-4626008C6EC3}" type="slidenum">
              <a:rPr lang="fr-BE" smtClean="0">
                <a:solidFill>
                  <a:prstClr val="black"/>
                </a:solidFill>
              </a:rPr>
              <a:pPr/>
              <a:t>‹N°›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7188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908719"/>
            <a:ext cx="5486400" cy="38188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D8EF9-343C-4702-88B9-0DECBB8EFE98}" type="datetime1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17-09-19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6248-62A9-4C7E-A3F0-4626008C6EC3}" type="slidenum">
              <a:rPr lang="fr-BE" smtClean="0">
                <a:solidFill>
                  <a:prstClr val="black"/>
                </a:solidFill>
              </a:rPr>
              <a:pPr/>
              <a:t>‹N°›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0021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0"/>
            <a:ext cx="7437512" cy="78296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07BD7-5113-47F3-8B9B-F7B2B7126A27}" type="datetime1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17-09-19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6248-62A9-4C7E-A3F0-4626008C6EC3}" type="slidenum">
              <a:rPr lang="fr-BE" smtClean="0">
                <a:solidFill>
                  <a:prstClr val="black"/>
                </a:solidFill>
              </a:rPr>
              <a:pPr/>
              <a:t>‹N°›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6119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836712"/>
            <a:ext cx="2057400" cy="5289451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836712"/>
            <a:ext cx="6019800" cy="5289451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B8A26-2BB9-4137-9FAB-48FDCE221069}" type="datetime1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17-09-19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6248-62A9-4C7E-A3F0-4626008C6EC3}" type="slidenum">
              <a:rPr lang="fr-BE" smtClean="0">
                <a:solidFill>
                  <a:prstClr val="black"/>
                </a:solidFill>
              </a:rPr>
              <a:pPr/>
              <a:t>‹N°›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611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7A434-ACE7-4278-A950-5199E6233D6A}" type="datetime1">
              <a:rPr lang="fr-BE" smtClean="0"/>
              <a:t>17-09-19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6248-62A9-4C7E-A3F0-4626008C6EC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0264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0"/>
            <a:ext cx="7272808" cy="78296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4038600" cy="5145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80728"/>
            <a:ext cx="4038600" cy="5145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4C34-A5B1-4554-9A5C-FF4829AABB16}" type="datetime1">
              <a:rPr lang="fr-BE" smtClean="0"/>
              <a:t>17-09-19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6248-62A9-4C7E-A3F0-4626008C6EC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1493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1" y="-6302"/>
            <a:ext cx="7344816" cy="7829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980729"/>
            <a:ext cx="4040188" cy="7920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916832"/>
            <a:ext cx="4040188" cy="4209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980729"/>
            <a:ext cx="4041775" cy="7920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916832"/>
            <a:ext cx="4041775" cy="4209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355E3-437C-4626-8594-EFB7906CFE5D}" type="datetime1">
              <a:rPr lang="fr-BE" smtClean="0"/>
              <a:t>17-09-19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88224" y="6492875"/>
            <a:ext cx="2133600" cy="365125"/>
          </a:xfrm>
        </p:spPr>
        <p:txBody>
          <a:bodyPr/>
          <a:lstStyle>
            <a:lvl1pPr algn="ctr">
              <a:defRPr sz="1800" baseline="0">
                <a:solidFill>
                  <a:schemeClr val="tx1"/>
                </a:solidFill>
              </a:defRPr>
            </a:lvl1pPr>
          </a:lstStyle>
          <a:p>
            <a:fld id="{58766248-62A9-4C7E-A3F0-4626008C6EC3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78130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0"/>
            <a:ext cx="7344816" cy="78296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96D61-9D1C-4F28-BC92-BB82070279C9}" type="datetime1">
              <a:rPr lang="fr-BE" smtClean="0"/>
              <a:t>17-09-19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6248-62A9-4C7E-A3F0-4626008C6EC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68342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5777-BD76-4F35-A690-C0597D09912A}" type="datetime1">
              <a:rPr lang="fr-BE" smtClean="0"/>
              <a:t>17-09-19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365125"/>
          </a:xfrm>
        </p:spPr>
        <p:txBody>
          <a:bodyPr/>
          <a:lstStyle/>
          <a:p>
            <a:fld id="{58766248-62A9-4C7E-A3F0-4626008C6EC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27492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3567" y="908720"/>
            <a:ext cx="3008313" cy="94602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908720"/>
            <a:ext cx="5111750" cy="52174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988840"/>
            <a:ext cx="3008313" cy="413732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E6E3D-E1DF-4F28-BC5C-794E9FB64B21}" type="datetime1">
              <a:rPr lang="fr-BE" smtClean="0"/>
              <a:t>17-09-19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6248-62A9-4C7E-A3F0-4626008C6EC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64609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052737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CC393-288B-4313-96B8-D18B21FA5196}" type="datetime1">
              <a:rPr lang="fr-BE" smtClean="0"/>
              <a:t>17-09-19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0" i="0" baseline="0">
                <a:solidFill>
                  <a:srgbClr val="0070C0"/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10660" y="64651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 i="0" baseline="0">
                <a:solidFill>
                  <a:schemeClr val="tx1"/>
                </a:solidFill>
              </a:defRPr>
            </a:lvl1pPr>
          </a:lstStyle>
          <a:p>
            <a:fld id="{58766248-62A9-4C7E-A3F0-4626008C6EC3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7" name="Espace réservé du texte 2"/>
          <p:cNvSpPr txBox="1">
            <a:spLocks/>
          </p:cNvSpPr>
          <p:nvPr userDrawn="1"/>
        </p:nvSpPr>
        <p:spPr>
          <a:xfrm>
            <a:off x="467544" y="1916833"/>
            <a:ext cx="8157592" cy="792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8425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8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052737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CC393-288B-4313-96B8-D18B21FA5196}" type="datetime1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17-09-19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0" i="0" baseline="0">
                <a:solidFill>
                  <a:srgbClr val="0070C0"/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10660" y="64651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 i="0" baseline="0">
                <a:solidFill>
                  <a:schemeClr val="tx1"/>
                </a:solidFill>
              </a:defRPr>
            </a:lvl1pPr>
          </a:lstStyle>
          <a:p>
            <a:fld id="{58766248-62A9-4C7E-A3F0-4626008C6EC3}" type="slidenum">
              <a:rPr lang="fr-BE" smtClean="0">
                <a:solidFill>
                  <a:prstClr val="black"/>
                </a:solidFill>
              </a:rPr>
              <a:pPr/>
              <a:t>‹N°›</a:t>
            </a:fld>
            <a:endParaRPr lang="fr-BE" dirty="0">
              <a:solidFill>
                <a:prstClr val="black"/>
              </a:solidFill>
            </a:endParaRPr>
          </a:p>
        </p:txBody>
      </p:sp>
      <p:sp>
        <p:nvSpPr>
          <p:cNvPr id="7" name="Espace réservé du texte 2"/>
          <p:cNvSpPr txBox="1">
            <a:spLocks/>
          </p:cNvSpPr>
          <p:nvPr userDrawn="1"/>
        </p:nvSpPr>
        <p:spPr>
          <a:xfrm>
            <a:off x="467544" y="1916833"/>
            <a:ext cx="8157592" cy="792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B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448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8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052737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CC393-288B-4313-96B8-D18B21FA5196}" type="datetime1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17-09-19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0" i="0" baseline="0">
                <a:solidFill>
                  <a:srgbClr val="0070C0"/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10660" y="64651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 i="0" baseline="0">
                <a:solidFill>
                  <a:schemeClr val="tx1"/>
                </a:solidFill>
              </a:defRPr>
            </a:lvl1pPr>
          </a:lstStyle>
          <a:p>
            <a:fld id="{58766248-62A9-4C7E-A3F0-4626008C6EC3}" type="slidenum">
              <a:rPr lang="fr-BE" smtClean="0">
                <a:solidFill>
                  <a:prstClr val="black"/>
                </a:solidFill>
              </a:rPr>
              <a:pPr/>
              <a:t>‹N°›</a:t>
            </a:fld>
            <a:endParaRPr lang="fr-BE" dirty="0">
              <a:solidFill>
                <a:prstClr val="black"/>
              </a:solidFill>
            </a:endParaRPr>
          </a:p>
        </p:txBody>
      </p:sp>
      <p:sp>
        <p:nvSpPr>
          <p:cNvPr id="7" name="Espace réservé du texte 2"/>
          <p:cNvSpPr txBox="1">
            <a:spLocks/>
          </p:cNvSpPr>
          <p:nvPr userDrawn="1"/>
        </p:nvSpPr>
        <p:spPr>
          <a:xfrm>
            <a:off x="467544" y="1916833"/>
            <a:ext cx="8157592" cy="792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B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40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8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igb.net/" TargetMode="External"/><Relationship Id="rId7" Type="http://schemas.openxmlformats.org/officeDocument/2006/relationships/hyperlink" Target="http://www.sigb.ne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://amcubat.be/docpmb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9.jp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jpg"/><Relationship Id="rId11" Type="http://schemas.openxmlformats.org/officeDocument/2006/relationships/image" Target="../media/image26.jpg"/><Relationship Id="rId5" Type="http://schemas.openxmlformats.org/officeDocument/2006/relationships/image" Target="../media/image11.png"/><Relationship Id="rId10" Type="http://schemas.openxmlformats.org/officeDocument/2006/relationships/image" Target="../media/image25.jpg"/><Relationship Id="rId4" Type="http://schemas.openxmlformats.org/officeDocument/2006/relationships/image" Target="../media/image10.png"/><Relationship Id="rId9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9.jp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9.jpg"/><Relationship Id="rId7" Type="http://schemas.openxmlformats.org/officeDocument/2006/relationships/image" Target="../media/image3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38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igb.net/index.php?lvl=cmspage&amp;pageid=20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://doc.sigb.net/pmb42/co/guide_complet_web_v42_1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sigb.net/" TargetMode="External"/><Relationship Id="rId11" Type="http://schemas.openxmlformats.org/officeDocument/2006/relationships/image" Target="../media/image4.png"/><Relationship Id="rId5" Type="http://schemas.openxmlformats.org/officeDocument/2006/relationships/image" Target="../media/image12.gif"/><Relationship Id="rId10" Type="http://schemas.openxmlformats.org/officeDocument/2006/relationships/hyperlink" Target="http://amcubat.be/docpmb" TargetMode="External"/><Relationship Id="rId4" Type="http://schemas.openxmlformats.org/officeDocument/2006/relationships/image" Target="../media/image7.png"/><Relationship Id="rId9" Type="http://schemas.openxmlformats.org/officeDocument/2006/relationships/hyperlink" Target="https://pmb.community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://forge.sigb.net/redmine/projects/pmb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jpg"/><Relationship Id="rId5" Type="http://schemas.openxmlformats.org/officeDocument/2006/relationships/hyperlink" Target="http://www.creativecommons.be/node/6" TargetMode="Externa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openxmlformats.org/officeDocument/2006/relationships/hyperlink" Target="http://amcubat.be/docpmb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9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mon_site/pmb/doc/noyau/index.php" TargetMode="External"/><Relationship Id="rId3" Type="http://schemas.openxmlformats.org/officeDocument/2006/relationships/image" Target="../media/image9.jpg"/><Relationship Id="rId7" Type="http://schemas.openxmlformats.org/officeDocument/2006/relationships/hyperlink" Target="http://mon_site/pmb/doc/noya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gif"/><Relationship Id="rId11" Type="http://schemas.openxmlformats.org/officeDocument/2006/relationships/image" Target="../media/image17.jpg"/><Relationship Id="rId5" Type="http://schemas.openxmlformats.org/officeDocument/2006/relationships/image" Target="../media/image11.png"/><Relationship Id="rId10" Type="http://schemas.openxmlformats.org/officeDocument/2006/relationships/hyperlink" Target="http://mon_site/doc/noyau/index.php" TargetMode="External"/><Relationship Id="rId4" Type="http://schemas.openxmlformats.org/officeDocument/2006/relationships/image" Target="../media/image10.png"/><Relationship Id="rId9" Type="http://schemas.openxmlformats.org/officeDocument/2006/relationships/hyperlink" Target="http://mon_site/doc/noya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13" Type="http://schemas.openxmlformats.org/officeDocument/2006/relationships/image" Target="../media/image25.jpg"/><Relationship Id="rId3" Type="http://schemas.openxmlformats.org/officeDocument/2006/relationships/image" Target="../media/image9.jpg"/><Relationship Id="rId7" Type="http://schemas.openxmlformats.org/officeDocument/2006/relationships/image" Target="../media/image19.jpg"/><Relationship Id="rId12" Type="http://schemas.openxmlformats.org/officeDocument/2006/relationships/image" Target="../media/image2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jpg"/><Relationship Id="rId11" Type="http://schemas.openxmlformats.org/officeDocument/2006/relationships/image" Target="../media/image23.jpg"/><Relationship Id="rId5" Type="http://schemas.openxmlformats.org/officeDocument/2006/relationships/image" Target="../media/image11.png"/><Relationship Id="rId10" Type="http://schemas.openxmlformats.org/officeDocument/2006/relationships/image" Target="../media/image22.jpg"/><Relationship Id="rId4" Type="http://schemas.openxmlformats.org/officeDocument/2006/relationships/image" Target="../media/image10.png"/><Relationship Id="rId9" Type="http://schemas.openxmlformats.org/officeDocument/2006/relationships/image" Target="../media/image21.jpg"/><Relationship Id="rId1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329862" y="1099787"/>
            <a:ext cx="4644516" cy="151216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BE" sz="9600" dirty="0">
                <a:solidFill>
                  <a:srgbClr val="EEECE1"/>
                </a:solidFill>
              </a:rPr>
              <a:t>PMB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139952" y="3573016"/>
            <a:ext cx="3206080" cy="504056"/>
          </a:xfrm>
        </p:spPr>
        <p:txBody>
          <a:bodyPr>
            <a:normAutofit lnSpcReduction="10000"/>
          </a:bodyPr>
          <a:lstStyle/>
          <a:p>
            <a:pPr lvl="0" algn="l"/>
            <a:r>
              <a:rPr lang="fr-BE" sz="2800" b="1" dirty="0">
                <a:solidFill>
                  <a:srgbClr val="EEECE1"/>
                </a:solidFill>
              </a:rPr>
              <a:t>Anne-Marie Cubat</a:t>
            </a:r>
          </a:p>
          <a:p>
            <a:pPr algn="l"/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354623"/>
            <a:ext cx="1224136" cy="1224136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3131840" y="2564904"/>
            <a:ext cx="511256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400" dirty="0">
                <a:solidFill>
                  <a:srgbClr val="EEECE1"/>
                </a:solidFill>
              </a:rPr>
              <a:t>Modèles de requêtes SQL</a:t>
            </a:r>
          </a:p>
          <a:p>
            <a:r>
              <a:rPr lang="fr-BE" sz="2400" dirty="0">
                <a:solidFill>
                  <a:srgbClr val="EEECE1"/>
                </a:solidFill>
              </a:rPr>
              <a:t>Module n° 1</a:t>
            </a:r>
            <a:endParaRPr lang="fr-BE" sz="2400" dirty="0">
              <a:solidFill>
                <a:srgbClr val="0070C0"/>
              </a:solidFill>
            </a:endParaRPr>
          </a:p>
        </p:txBody>
      </p:sp>
      <p:pic>
        <p:nvPicPr>
          <p:cNvPr id="4" name="Image 3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12230"/>
            <a:ext cx="723037" cy="818981"/>
          </a:xfrm>
          <a:prstGeom prst="rect">
            <a:avLst/>
          </a:prstGeom>
        </p:spPr>
      </p:pic>
      <p:pic>
        <p:nvPicPr>
          <p:cNvPr id="7" name="Image 6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2292"/>
            <a:ext cx="2222481" cy="178576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83568" y="5805264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Gérer une bibliothèque ?</a:t>
            </a:r>
          </a:p>
          <a:p>
            <a:r>
              <a:rPr lang="fr-BE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Oui, c’est facile si vous utilisez PMB !</a:t>
            </a:r>
          </a:p>
        </p:txBody>
      </p:sp>
      <p:sp>
        <p:nvSpPr>
          <p:cNvPr id="11" name="ZoneTexte 10">
            <a:hlinkClick r:id="rId3"/>
          </p:cNvPr>
          <p:cNvSpPr txBox="1"/>
          <p:nvPr/>
        </p:nvSpPr>
        <p:spPr>
          <a:xfrm>
            <a:off x="7092280" y="930510"/>
            <a:ext cx="2032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b="1" dirty="0">
                <a:solidFill>
                  <a:schemeClr val="bg1"/>
                </a:solidFill>
                <a:hlinkClick r:id="rId7"/>
              </a:rPr>
              <a:t>http://www.sigb.net</a:t>
            </a:r>
            <a:r>
              <a:rPr lang="fr-BE" sz="1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2" name="ZoneTexte 11">
            <a:hlinkClick r:id="rId5"/>
          </p:cNvPr>
          <p:cNvSpPr txBox="1"/>
          <p:nvPr/>
        </p:nvSpPr>
        <p:spPr>
          <a:xfrm>
            <a:off x="137388" y="1988840"/>
            <a:ext cx="2569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b="1" dirty="0">
                <a:solidFill>
                  <a:schemeClr val="bg1"/>
                </a:solidFill>
                <a:hlinkClick r:id="rId5"/>
              </a:rPr>
              <a:t>http://amcubat.be/docpmb</a:t>
            </a:r>
            <a:r>
              <a:rPr lang="fr-BE" sz="16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616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9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98" tmFilter="0, 0; 0.125,0.2665; 0.25,0.4; 0.375,0.465; 0.5,0.5;  0.625,0.535; 0.75,0.6; 0.875,0.7335; 1,1">
                                          <p:stCondLst>
                                            <p:cond delay="3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99" tmFilter="0, 0; 0.125,0.2665; 0.25,0.4; 0.375,0.465; 0.5,0.5;  0.625,0.535; 0.75,0.6; 0.875,0.7335; 1,1">
                                          <p:stCondLst>
                                            <p:cond delay="79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8" tmFilter="0, 0; 0.125,0.2665; 0.25,0.4; 0.375,0.465; 0.5,0.5;  0.625,0.535; 0.75,0.6; 0.875,0.7335; 1,1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6">
                                          <p:stCondLst>
                                            <p:cond delay="3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00" decel="50000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6">
                                          <p:stCondLst>
                                            <p:cond delay="7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00" decel="50000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6">
                                          <p:stCondLst>
                                            <p:cond delay="9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00" decel="50000">
                                          <p:stCondLst>
                                            <p:cond delay="100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6">
                                          <p:stCondLst>
                                            <p:cond delay="10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00" decel="50000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à coins arrondis 11"/>
          <p:cNvSpPr/>
          <p:nvPr/>
        </p:nvSpPr>
        <p:spPr>
          <a:xfrm>
            <a:off x="1691680" y="260688"/>
            <a:ext cx="5760000" cy="3600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30" name="Picture 6" descr="C:\Powerpoint\Intro générale\cms_vign.ph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77253"/>
            <a:ext cx="543344" cy="61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Powerpoint\Intro générale\books-0d4aafd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30" y="-88421"/>
            <a:ext cx="850870" cy="85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766248-62A9-4C7E-A3F0-4626008C6EC3}" type="slidenum">
              <a:rPr kumimoji="0" lang="fr-BE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B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50888" y="6534835"/>
            <a:ext cx="25809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http://amcubat.be/docpmb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 idx="4294967295"/>
          </p:nvPr>
        </p:nvSpPr>
        <p:spPr>
          <a:xfrm>
            <a:off x="1691680" y="260648"/>
            <a:ext cx="5760000" cy="3336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fr-FR" altLang="fr-FR" sz="2200" kern="0" dirty="0">
                <a:solidFill>
                  <a:srgbClr val="0070C0"/>
                </a:solidFill>
                <a:latin typeface="Arial"/>
              </a:rPr>
              <a:t>Liste de données dans une seule table</a:t>
            </a:r>
            <a:br>
              <a:rPr lang="fr-FR" altLang="fr-FR" sz="2200" kern="0" dirty="0">
                <a:solidFill>
                  <a:srgbClr val="0070C0"/>
                </a:solidFill>
                <a:latin typeface="Arial"/>
              </a:rPr>
            </a:br>
            <a:endParaRPr lang="fr-BE" dirty="0">
              <a:solidFill>
                <a:srgbClr val="0070C0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A25D219-E3AD-48C7-A421-BB1ADBB7FDF7}"/>
              </a:ext>
            </a:extLst>
          </p:cNvPr>
          <p:cNvSpPr txBox="1"/>
          <p:nvPr/>
        </p:nvSpPr>
        <p:spPr>
          <a:xfrm>
            <a:off x="716712" y="1114135"/>
            <a:ext cx="2249304" cy="108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2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Liste de lecteurs</a:t>
            </a:r>
          </a:p>
          <a:p>
            <a:pPr marL="0" marR="0" lvl="2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400" b="1" dirty="0">
              <a:solidFill>
                <a:prstClr val="black"/>
              </a:solidFill>
              <a:latin typeface="Verdana" pitchFamily="34" charset="0"/>
            </a:endParaRPr>
          </a:p>
          <a:p>
            <a:pPr marL="0" marR="0" lvl="2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Requête SQL</a:t>
            </a:r>
          </a:p>
          <a:p>
            <a:pPr marL="0" marR="0" lvl="2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prstClr val="black"/>
                </a:solidFill>
                <a:latin typeface="Verdana" pitchFamily="34" charset="0"/>
              </a:rPr>
              <a:t>Onglet Administration</a:t>
            </a:r>
            <a:endParaRPr kumimoji="0" lang="fr-FR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E86F174-6D97-4C01-8C42-5BBA1BB45B95}"/>
              </a:ext>
            </a:extLst>
          </p:cNvPr>
          <p:cNvSpPr txBox="1"/>
          <p:nvPr/>
        </p:nvSpPr>
        <p:spPr>
          <a:xfrm>
            <a:off x="827584" y="2708920"/>
            <a:ext cx="7560840" cy="358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/>
              <a:t>Structure de base de la requête</a:t>
            </a:r>
          </a:p>
          <a:p>
            <a:r>
              <a:rPr lang="fr-BE" dirty="0"/>
              <a:t>SELECT champ1, champ2, champ3</a:t>
            </a:r>
          </a:p>
          <a:p>
            <a:r>
              <a:rPr lang="fr-BE" dirty="0"/>
              <a:t>FROM table1</a:t>
            </a:r>
          </a:p>
          <a:p>
            <a:r>
              <a:rPr lang="fr-BE" dirty="0"/>
              <a:t>ORDER BY champ1(,champ2, champ3)</a:t>
            </a:r>
          </a:p>
          <a:p>
            <a:endParaRPr lang="fr-BE" dirty="0"/>
          </a:p>
          <a:p>
            <a:pPr algn="ctr"/>
            <a:r>
              <a:rPr lang="fr-BE" b="1" dirty="0"/>
              <a:t>Commentaires</a:t>
            </a:r>
          </a:p>
          <a:p>
            <a:pPr marL="0" lvl="2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fr-BE" dirty="0"/>
              <a:t>« AS » introduit un « alias » : au lieu de voir le nom du champ dans l’en-tête de la colonne, on voit le titre prévu (à mettre de préférence entre guillemets, surtout si le titre choisi contient des </a:t>
            </a:r>
            <a:r>
              <a:rPr lang="fr-BE"/>
              <a:t>caractères accentués)</a:t>
            </a:r>
            <a:endParaRPr lang="fr-BE" dirty="0"/>
          </a:p>
          <a:p>
            <a:pPr marL="0" lvl="2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fr-BE" dirty="0"/>
              <a:t>CONCAT(valeur1, valeur2, valeur3) permet de concaténer une chaîne de caractères (en faire un ensemble)</a:t>
            </a:r>
          </a:p>
          <a:p>
            <a:pPr marL="0" lvl="2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fr-BE" dirty="0"/>
              <a:t>ORDER BY spécifie les critères de tri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D712F95-D32E-4AA6-9149-F02FD356E4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974441"/>
            <a:ext cx="55435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78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547664" y="260648"/>
            <a:ext cx="6048672" cy="4838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fr-FR" altLang="fr-FR" sz="2200" kern="0" dirty="0">
                <a:solidFill>
                  <a:prstClr val="white"/>
                </a:solidFill>
                <a:latin typeface="Arial"/>
              </a:rPr>
              <a:t>Modèles de requêtes SQL (1)</a:t>
            </a:r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6248-62A9-4C7E-A3F0-4626008C6EC3}" type="slidenum">
              <a:rPr lang="fr-BE" smtClean="0">
                <a:solidFill>
                  <a:prstClr val="black"/>
                </a:solidFill>
              </a:rPr>
              <a:pPr/>
              <a:t>11</a:t>
            </a:fld>
            <a:endParaRPr lang="fr-BE" dirty="0">
              <a:solidFill>
                <a:prstClr val="black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0630"/>
            <a:ext cx="867053" cy="98210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12" y="116632"/>
            <a:ext cx="1027710" cy="102771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50888" y="6534835"/>
            <a:ext cx="25809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1500" b="1" dirty="0">
                <a:solidFill>
                  <a:srgbClr val="0070C0"/>
                </a:solidFill>
                <a:latin typeface="Arial" panose="020B0604020202020204" pitchFamily="34" charset="0"/>
              </a:rPr>
              <a:t>http://amcubat.be/docpmb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195736" y="2348880"/>
            <a:ext cx="51125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ym typeface="Wingdings"/>
              </a:rPr>
              <a:t>1. Rappels : bases de données relationnelles</a:t>
            </a:r>
          </a:p>
          <a:p>
            <a:r>
              <a:rPr lang="fr-BE" dirty="0"/>
              <a:t>2. Liste de données dans une seule table</a:t>
            </a:r>
          </a:p>
          <a:p>
            <a:r>
              <a:rPr lang="fr-BE" b="1" dirty="0"/>
              <a:t>3. Sélection de données dans une seule table</a:t>
            </a:r>
          </a:p>
          <a:p>
            <a:r>
              <a:rPr lang="fr-BE" dirty="0"/>
              <a:t>4. Sélection de données dans 2 tables</a:t>
            </a:r>
          </a:p>
          <a:p>
            <a:r>
              <a:rPr lang="fr-BE" dirty="0"/>
              <a:t>5. Aide en ligne</a:t>
            </a:r>
            <a:endParaRPr lang="fr-BE" b="1" dirty="0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1547664" y="810804"/>
            <a:ext cx="6048672" cy="4838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fr-FR" altLang="fr-FR" sz="2200" kern="0" dirty="0">
                <a:solidFill>
                  <a:schemeClr val="bg1"/>
                </a:solidFill>
                <a:latin typeface="Arial"/>
              </a:rPr>
              <a:t> </a:t>
            </a:r>
            <a:r>
              <a:rPr lang="fr-BE" altLang="fr-FR" sz="2000" kern="0" dirty="0">
                <a:solidFill>
                  <a:srgbClr val="EEEC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Sélection</a:t>
            </a:r>
            <a:r>
              <a:rPr lang="fr-BE" sz="2000" dirty="0">
                <a:solidFill>
                  <a:srgbClr val="EEEC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données dans une seule table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9521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à coins arrondis 11"/>
          <p:cNvSpPr/>
          <p:nvPr/>
        </p:nvSpPr>
        <p:spPr>
          <a:xfrm>
            <a:off x="1691680" y="260688"/>
            <a:ext cx="5760000" cy="3600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30" name="Picture 6" descr="C:\Powerpoint\Intro générale\cms_vign.ph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77253"/>
            <a:ext cx="543344" cy="61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Powerpoint\Intro générale\books-0d4aafd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30" y="-88421"/>
            <a:ext cx="850870" cy="85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766248-62A9-4C7E-A3F0-4626008C6EC3}" type="slidenum">
              <a:rPr kumimoji="0" lang="fr-BE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B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50888" y="6534835"/>
            <a:ext cx="25809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http://amcubat.be/docpmb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 idx="4294967295"/>
          </p:nvPr>
        </p:nvSpPr>
        <p:spPr>
          <a:xfrm>
            <a:off x="1691680" y="260648"/>
            <a:ext cx="5760000" cy="3336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fr-FR" altLang="fr-FR" sz="2200" kern="0" dirty="0">
                <a:solidFill>
                  <a:srgbClr val="0070C0"/>
                </a:solidFill>
                <a:latin typeface="Arial"/>
              </a:rPr>
              <a:t>Sélection de données dans une seule table</a:t>
            </a:r>
            <a:br>
              <a:rPr lang="fr-FR" altLang="fr-FR" sz="2200" kern="0" dirty="0">
                <a:solidFill>
                  <a:srgbClr val="0070C0"/>
                </a:solidFill>
                <a:latin typeface="Arial"/>
              </a:rPr>
            </a:br>
            <a:endParaRPr lang="fr-BE" dirty="0">
              <a:solidFill>
                <a:srgbClr val="0070C0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A25D219-E3AD-48C7-A421-BB1ADBB7FDF7}"/>
              </a:ext>
            </a:extLst>
          </p:cNvPr>
          <p:cNvSpPr txBox="1"/>
          <p:nvPr/>
        </p:nvSpPr>
        <p:spPr>
          <a:xfrm>
            <a:off x="663865" y="1198376"/>
            <a:ext cx="2825368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2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prstClr val="black"/>
                </a:solidFill>
                <a:latin typeface="Verdana" pitchFamily="34" charset="0"/>
              </a:rPr>
              <a:t>Sélection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de lecteurs</a:t>
            </a:r>
          </a:p>
          <a:p>
            <a:pPr marL="0" marR="0" lvl="2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Ceux dont le nom ou le prénom</a:t>
            </a:r>
            <a:r>
              <a:rPr kumimoji="0" lang="fr-FR" sz="11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contient le groupe de lettres « </a:t>
            </a:r>
            <a:r>
              <a:rPr kumimoji="0" lang="fr-FR" sz="11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schtr</a:t>
            </a:r>
            <a:r>
              <a:rPr kumimoji="0" lang="fr-FR" sz="11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 »« </a:t>
            </a:r>
            <a:endParaRPr kumimoji="0" lang="fr-FR" sz="11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0" marR="0" lvl="2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0" marR="0" lvl="2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Résultat à obtenir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E86F174-6D97-4C01-8C42-5BBA1BB45B95}"/>
              </a:ext>
            </a:extLst>
          </p:cNvPr>
          <p:cNvSpPr txBox="1"/>
          <p:nvPr/>
        </p:nvSpPr>
        <p:spPr>
          <a:xfrm>
            <a:off x="791580" y="3006717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BE" dirty="0">
                <a:solidFill>
                  <a:prstClr val="black"/>
                </a:solidFill>
              </a:rPr>
              <a:t>Démarche initiale </a:t>
            </a: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chercher le nom de la table et des champs concernés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5E85735B-5C96-4833-9F98-1943F53C96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91" y="3547546"/>
            <a:ext cx="8263433" cy="1597417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5CC72CAB-ACEB-42C0-B98E-1E17DB7CCF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09" y="5163238"/>
            <a:ext cx="8281541" cy="93512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0D364D6-6B80-4EED-8BBF-C7444E2FE2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945580"/>
            <a:ext cx="2645012" cy="27394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EEF20F4-E247-4D4A-8210-405DED90BC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02" y="1191092"/>
            <a:ext cx="610551" cy="154257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A7AC505-C73C-43BD-97DF-54775DA029C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825" y="1188347"/>
            <a:ext cx="1504191" cy="15116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F04C948-89A4-4FEB-AF32-B5B7FF105AA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980" y="1154313"/>
            <a:ext cx="613638" cy="153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7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à coins arrondis 11"/>
          <p:cNvSpPr/>
          <p:nvPr/>
        </p:nvSpPr>
        <p:spPr>
          <a:xfrm>
            <a:off x="1691680" y="260688"/>
            <a:ext cx="5760000" cy="3600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30" name="Picture 6" descr="C:\Powerpoint\Intro générale\cms_vign.ph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77253"/>
            <a:ext cx="543344" cy="61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Powerpoint\Intro générale\books-0d4aafd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30" y="-88421"/>
            <a:ext cx="850870" cy="85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766248-62A9-4C7E-A3F0-4626008C6EC3}" type="slidenum">
              <a:rPr kumimoji="0" lang="fr-BE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B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50888" y="6534835"/>
            <a:ext cx="25809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http://amcubat.be/docpmb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 idx="4294967295"/>
          </p:nvPr>
        </p:nvSpPr>
        <p:spPr>
          <a:xfrm>
            <a:off x="1691680" y="260648"/>
            <a:ext cx="5760000" cy="3336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fr-FR" altLang="fr-FR" sz="2200" kern="0" dirty="0">
                <a:solidFill>
                  <a:srgbClr val="0070C0"/>
                </a:solidFill>
                <a:latin typeface="Arial"/>
              </a:rPr>
              <a:t>Sélection de données dans une seule table</a:t>
            </a:r>
            <a:br>
              <a:rPr lang="fr-FR" altLang="fr-FR" sz="2200" kern="0" dirty="0">
                <a:solidFill>
                  <a:srgbClr val="0070C0"/>
                </a:solidFill>
                <a:latin typeface="Arial"/>
              </a:rPr>
            </a:br>
            <a:endParaRPr lang="fr-BE" dirty="0">
              <a:solidFill>
                <a:srgbClr val="0070C0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A25D219-E3AD-48C7-A421-BB1ADBB7FDF7}"/>
              </a:ext>
            </a:extLst>
          </p:cNvPr>
          <p:cNvSpPr txBox="1"/>
          <p:nvPr/>
        </p:nvSpPr>
        <p:spPr>
          <a:xfrm>
            <a:off x="395536" y="1196752"/>
            <a:ext cx="2249304" cy="108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2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Liste de lecteurs</a:t>
            </a:r>
          </a:p>
          <a:p>
            <a:pPr marL="0" marR="0" lvl="2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0" marR="0" lvl="2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Requête SQL</a:t>
            </a:r>
          </a:p>
          <a:p>
            <a:pPr marL="0" marR="0" lvl="2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Onglet Administration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E86F174-6D97-4C01-8C42-5BBA1BB45B95}"/>
              </a:ext>
            </a:extLst>
          </p:cNvPr>
          <p:cNvSpPr txBox="1"/>
          <p:nvPr/>
        </p:nvSpPr>
        <p:spPr>
          <a:xfrm>
            <a:off x="550888" y="2824107"/>
            <a:ext cx="82695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Structure de base de la requête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SELECT champ1, champ2, champ3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FROM table1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dirty="0">
                <a:solidFill>
                  <a:prstClr val="black"/>
                </a:solidFill>
                <a:latin typeface="Calibri"/>
              </a:rPr>
              <a:t>WHERE condition1= … AND/OR condition2 = …</a:t>
            </a: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ORDER BY champ1(,champ2, champ3)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Commentaires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WHERE introduit la (les) conditions à vérifier (filtres)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LIKE permet de repérer dans une chaîne de caractères la présence d’une sous-chaîne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dirty="0">
                <a:solidFill>
                  <a:prstClr val="black"/>
                </a:solidFill>
                <a:latin typeface="Calibri"/>
              </a:rPr>
              <a:t>Le symbole % est le joker en SQL (l’équivalent de la troncature avec l’astérisque)</a:t>
            </a:r>
          </a:p>
          <a:p>
            <a:pPr lvl="0"/>
            <a:r>
              <a:rPr lang="fr-BE" dirty="0">
                <a:solidFill>
                  <a:prstClr val="black"/>
                </a:solidFill>
              </a:rPr>
              <a:t>LIKE « </a:t>
            </a:r>
            <a:r>
              <a:rPr lang="fr-BE" dirty="0" err="1">
                <a:solidFill>
                  <a:prstClr val="black"/>
                </a:solidFill>
              </a:rPr>
              <a:t>schtr</a:t>
            </a:r>
            <a:r>
              <a:rPr lang="fr-BE" dirty="0">
                <a:solidFill>
                  <a:prstClr val="black"/>
                </a:solidFill>
              </a:rPr>
              <a:t>% » teste la présence de la sous-chaîne au début de la chaîne </a:t>
            </a:r>
          </a:p>
          <a:p>
            <a:pPr lvl="0"/>
            <a:r>
              <a:rPr lang="fr-BE" dirty="0">
                <a:solidFill>
                  <a:prstClr val="black"/>
                </a:solidFill>
                <a:latin typeface="Calibri"/>
              </a:rPr>
              <a:t>LIKE « %</a:t>
            </a:r>
            <a:r>
              <a:rPr lang="fr-BE" dirty="0" err="1">
                <a:solidFill>
                  <a:prstClr val="black"/>
                </a:solidFill>
                <a:latin typeface="Calibri"/>
              </a:rPr>
              <a:t>schtr</a:t>
            </a:r>
            <a:r>
              <a:rPr lang="fr-BE" dirty="0">
                <a:solidFill>
                  <a:prstClr val="black"/>
                </a:solidFill>
                <a:latin typeface="Calibri"/>
              </a:rPr>
              <a:t>% » teste la présence de la sous-chaîne n’importe où dans la chaîne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63E7404-170E-4561-B200-2CC964D87C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855" y="993279"/>
            <a:ext cx="614362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26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à coins arrondis 11"/>
          <p:cNvSpPr/>
          <p:nvPr/>
        </p:nvSpPr>
        <p:spPr>
          <a:xfrm>
            <a:off x="1691680" y="260688"/>
            <a:ext cx="5760000" cy="3600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30" name="Picture 6" descr="C:\Powerpoint\Intro générale\cms_vign.ph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77253"/>
            <a:ext cx="543344" cy="61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Powerpoint\Intro générale\books-0d4aafd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30" y="-88421"/>
            <a:ext cx="850870" cy="85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766248-62A9-4C7E-A3F0-4626008C6EC3}" type="slidenum">
              <a:rPr kumimoji="0" lang="fr-BE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B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50888" y="6534835"/>
            <a:ext cx="25809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http://amcubat.be/docpmb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 idx="4294967295"/>
          </p:nvPr>
        </p:nvSpPr>
        <p:spPr>
          <a:xfrm>
            <a:off x="1691680" y="260648"/>
            <a:ext cx="5760000" cy="3336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fr-FR" altLang="fr-FR" sz="2200" kern="0" dirty="0">
                <a:solidFill>
                  <a:srgbClr val="0070C0"/>
                </a:solidFill>
                <a:latin typeface="Arial"/>
              </a:rPr>
              <a:t>Sélection de données dans une seule table</a:t>
            </a:r>
            <a:br>
              <a:rPr lang="fr-FR" altLang="fr-FR" sz="2200" kern="0" dirty="0">
                <a:solidFill>
                  <a:srgbClr val="0070C0"/>
                </a:solidFill>
                <a:latin typeface="Arial"/>
              </a:rPr>
            </a:br>
            <a:endParaRPr lang="fr-BE" dirty="0">
              <a:solidFill>
                <a:srgbClr val="0070C0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A25D219-E3AD-48C7-A421-BB1ADBB7FDF7}"/>
              </a:ext>
            </a:extLst>
          </p:cNvPr>
          <p:cNvSpPr txBox="1"/>
          <p:nvPr/>
        </p:nvSpPr>
        <p:spPr>
          <a:xfrm>
            <a:off x="401204" y="1087449"/>
            <a:ext cx="258095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2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Sélection de lecteurs</a:t>
            </a:r>
          </a:p>
          <a:p>
            <a:pPr marL="0" marR="0" lvl="2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0" marR="0" lvl="2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prstClr val="black"/>
                </a:solidFill>
                <a:latin typeface="Verdana" pitchFamily="34" charset="0"/>
              </a:rPr>
              <a:t>Recherche de doublons</a:t>
            </a:r>
          </a:p>
          <a:p>
            <a:pPr marL="0" marR="0" lvl="2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</a:endParaRPr>
          </a:p>
          <a:p>
            <a:pPr marL="0" marR="0" lvl="2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Requête SQL</a:t>
            </a:r>
          </a:p>
          <a:p>
            <a:pPr marL="0" marR="0" lvl="2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Onglet Administration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E86F174-6D97-4C01-8C42-5BBA1BB45B95}"/>
              </a:ext>
            </a:extLst>
          </p:cNvPr>
          <p:cNvSpPr txBox="1"/>
          <p:nvPr/>
        </p:nvSpPr>
        <p:spPr>
          <a:xfrm>
            <a:off x="550888" y="2824107"/>
            <a:ext cx="82695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peut améliorer la requête en la rendant interactive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L’utilisateur pourra saisir au clavier le nom recherché.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Commentaires</a:t>
            </a:r>
          </a:p>
          <a:p>
            <a:endParaRPr lang="fr-BE" dirty="0">
              <a:solidFill>
                <a:prstClr val="black"/>
              </a:solidFill>
            </a:endParaRPr>
          </a:p>
          <a:p>
            <a:r>
              <a:rPr lang="fr-BE" dirty="0">
                <a:solidFill>
                  <a:prstClr val="black"/>
                </a:solidFill>
              </a:rPr>
              <a:t>La présence des points d’exclamation autour du nom d’une variable indique une interaction. Il faut donc préciser  le mode de choix du paramètre.</a:t>
            </a:r>
          </a:p>
          <a:p>
            <a:r>
              <a:rPr lang="fr-BE" dirty="0">
                <a:solidFill>
                  <a:prstClr val="black"/>
                </a:solidFill>
              </a:rPr>
              <a:t>Ex. texte, liste de choix, liste de choix à partir d’une requête, sélection d’une date.</a:t>
            </a:r>
          </a:p>
          <a:p>
            <a:r>
              <a:rPr lang="fr-BE" dirty="0">
                <a:solidFill>
                  <a:prstClr val="black"/>
                </a:solidFill>
              </a:rPr>
              <a:t>N.B. Dans ce contexte, « texte » signifie « saisie au clavier ».</a:t>
            </a:r>
          </a:p>
          <a:p>
            <a:r>
              <a:rPr lang="fr-BE" dirty="0">
                <a:solidFill>
                  <a:prstClr val="black"/>
                </a:solidFill>
              </a:rPr>
              <a:t>Le champ </a:t>
            </a:r>
            <a:r>
              <a:rPr lang="fr-BE" dirty="0" err="1">
                <a:solidFill>
                  <a:prstClr val="black"/>
                </a:solidFill>
              </a:rPr>
              <a:t>empr_nom</a:t>
            </a:r>
            <a:r>
              <a:rPr lang="fr-BE" dirty="0">
                <a:solidFill>
                  <a:prstClr val="black"/>
                </a:solidFill>
              </a:rPr>
              <a:t> est alphanumérique, c’est pourquoi il faut encadrer le nom de la variable par des apostrophes (inutiles si le champ est numérique).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504EFAF-01F2-4B0E-AA98-5CDE43FF84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331" y="944783"/>
            <a:ext cx="557212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76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547664" y="260648"/>
            <a:ext cx="6048672" cy="4838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fr-FR" altLang="fr-FR" sz="2200" kern="0" dirty="0">
                <a:solidFill>
                  <a:prstClr val="white"/>
                </a:solidFill>
                <a:latin typeface="Arial"/>
              </a:rPr>
              <a:t>Modèles de requêtes SQL (1)</a:t>
            </a:r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6248-62A9-4C7E-A3F0-4626008C6EC3}" type="slidenum">
              <a:rPr lang="fr-BE" smtClean="0">
                <a:solidFill>
                  <a:prstClr val="black"/>
                </a:solidFill>
              </a:rPr>
              <a:pPr/>
              <a:t>15</a:t>
            </a:fld>
            <a:endParaRPr lang="fr-BE" dirty="0">
              <a:solidFill>
                <a:prstClr val="black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0630"/>
            <a:ext cx="867053" cy="98210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12" y="116632"/>
            <a:ext cx="1027710" cy="102771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50888" y="6534835"/>
            <a:ext cx="25809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1500" b="1" dirty="0">
                <a:solidFill>
                  <a:srgbClr val="0070C0"/>
                </a:solidFill>
                <a:latin typeface="Arial" panose="020B0604020202020204" pitchFamily="34" charset="0"/>
              </a:rPr>
              <a:t>http://amcubat.be/docpmb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195736" y="2348880"/>
            <a:ext cx="49685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ym typeface="Wingdings"/>
              </a:rPr>
              <a:t>1. Rappels : bases de données relationnelles</a:t>
            </a:r>
          </a:p>
          <a:p>
            <a:r>
              <a:rPr lang="fr-BE" dirty="0"/>
              <a:t>2. Liste de données dans une seule table</a:t>
            </a:r>
          </a:p>
          <a:p>
            <a:r>
              <a:rPr lang="fr-BE" dirty="0"/>
              <a:t>3. Sélection de données dans une seule table</a:t>
            </a:r>
          </a:p>
          <a:p>
            <a:r>
              <a:rPr lang="fr-BE" b="1" dirty="0"/>
              <a:t>4. Sélection de données dans 2 tables</a:t>
            </a:r>
          </a:p>
          <a:p>
            <a:r>
              <a:rPr lang="fr-BE" dirty="0"/>
              <a:t>5. Aide en ligne</a:t>
            </a:r>
            <a:endParaRPr lang="fr-BE" b="1" dirty="0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1547664" y="810804"/>
            <a:ext cx="6048672" cy="4838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fr-FR" altLang="fr-FR" sz="2000" kern="0" dirty="0">
                <a:solidFill>
                  <a:schemeClr val="bg1"/>
                </a:solidFill>
                <a:latin typeface="Arial"/>
              </a:rPr>
              <a:t>Sélection de données dans 2 tables</a:t>
            </a:r>
            <a:endParaRPr lang="fr-BE" sz="2000" dirty="0"/>
          </a:p>
        </p:txBody>
      </p:sp>
    </p:spTree>
    <p:extLst>
      <p:ext uri="{BB962C8B-B14F-4D97-AF65-F5344CB8AC3E}">
        <p14:creationId xmlns:p14="http://schemas.microsoft.com/office/powerpoint/2010/main" val="396500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à coins arrondis 11"/>
          <p:cNvSpPr/>
          <p:nvPr/>
        </p:nvSpPr>
        <p:spPr>
          <a:xfrm>
            <a:off x="1691680" y="260688"/>
            <a:ext cx="5760000" cy="3600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30" name="Picture 6" descr="C:\Powerpoint\Intro générale\cms_vign.ph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77253"/>
            <a:ext cx="543344" cy="61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Powerpoint\Intro générale\books-0d4aafd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30" y="-88421"/>
            <a:ext cx="850870" cy="85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766248-62A9-4C7E-A3F0-4626008C6EC3}" type="slidenum">
              <a:rPr kumimoji="0" lang="fr-BE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B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50888" y="6534835"/>
            <a:ext cx="25809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http://amcubat.be/docpmb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 idx="4294967295"/>
          </p:nvPr>
        </p:nvSpPr>
        <p:spPr>
          <a:xfrm>
            <a:off x="1691680" y="260648"/>
            <a:ext cx="5760000" cy="3336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fr-FR" altLang="fr-FR" sz="2200" kern="0" dirty="0">
                <a:solidFill>
                  <a:srgbClr val="0070C0"/>
                </a:solidFill>
                <a:latin typeface="Arial"/>
              </a:rPr>
              <a:t>Sélection de données dans 2 tables</a:t>
            </a:r>
            <a:br>
              <a:rPr lang="fr-FR" altLang="fr-FR" sz="2200" kern="0" dirty="0">
                <a:solidFill>
                  <a:srgbClr val="0070C0"/>
                </a:solidFill>
                <a:latin typeface="Arial"/>
              </a:rPr>
            </a:br>
            <a:endParaRPr lang="fr-BE" dirty="0">
              <a:solidFill>
                <a:srgbClr val="0070C0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A25D219-E3AD-48C7-A421-BB1ADBB7FDF7}"/>
              </a:ext>
            </a:extLst>
          </p:cNvPr>
          <p:cNvSpPr txBox="1"/>
          <p:nvPr/>
        </p:nvSpPr>
        <p:spPr>
          <a:xfrm>
            <a:off x="467544" y="1198376"/>
            <a:ext cx="8208912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2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Sélection des lecteurs qui ont des prêts en cours</a:t>
            </a:r>
          </a:p>
          <a:p>
            <a:pPr marL="0" marR="0" lvl="2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Résultat à obtenir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E86F174-6D97-4C01-8C42-5BBA1BB45B95}"/>
              </a:ext>
            </a:extLst>
          </p:cNvPr>
          <p:cNvSpPr txBox="1"/>
          <p:nvPr/>
        </p:nvSpPr>
        <p:spPr>
          <a:xfrm>
            <a:off x="785054" y="3085580"/>
            <a:ext cx="37869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premier lieu : chercher le nom de la table et des champs concernés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Contenu de la table des prêts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CBDB0516-77C4-4310-96EA-4B192C03B1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65" y="4949002"/>
            <a:ext cx="7884876" cy="1096452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E53913F1-5F0B-478C-A183-CB8F0E13DB0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1" r="-6401"/>
          <a:stretch/>
        </p:blipFill>
        <p:spPr>
          <a:xfrm>
            <a:off x="5762221" y="3124935"/>
            <a:ext cx="1618091" cy="127919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2CD2EE3-DA20-45E5-A539-0BE49A1894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34728"/>
            <a:ext cx="8354328" cy="82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79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à coins arrondis 11"/>
          <p:cNvSpPr/>
          <p:nvPr/>
        </p:nvSpPr>
        <p:spPr>
          <a:xfrm>
            <a:off x="1691680" y="260688"/>
            <a:ext cx="5760000" cy="3600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30" name="Picture 6" descr="C:\Powerpoint\Intro générale\cms_vign.ph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77253"/>
            <a:ext cx="543344" cy="61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Powerpoint\Intro générale\books-0d4aafd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30" y="-88421"/>
            <a:ext cx="850870" cy="85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766248-62A9-4C7E-A3F0-4626008C6EC3}" type="slidenum">
              <a:rPr kumimoji="0" lang="fr-BE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B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50888" y="6534835"/>
            <a:ext cx="25809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http://amcubat.be/docpmb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 idx="4294967295"/>
          </p:nvPr>
        </p:nvSpPr>
        <p:spPr>
          <a:xfrm>
            <a:off x="1691680" y="260648"/>
            <a:ext cx="5760000" cy="3336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fr-FR" altLang="fr-FR" sz="2200" kern="0" dirty="0">
                <a:solidFill>
                  <a:srgbClr val="0070C0"/>
                </a:solidFill>
                <a:latin typeface="Arial"/>
              </a:rPr>
              <a:t>Sélection de données dans 2 tables</a:t>
            </a:r>
            <a:br>
              <a:rPr lang="fr-FR" altLang="fr-FR" sz="2200" kern="0" dirty="0">
                <a:solidFill>
                  <a:srgbClr val="0070C0"/>
                </a:solidFill>
                <a:latin typeface="Arial"/>
              </a:rPr>
            </a:br>
            <a:endParaRPr lang="fr-BE" dirty="0">
              <a:solidFill>
                <a:srgbClr val="0070C0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A25D219-E3AD-48C7-A421-BB1ADBB7FDF7}"/>
              </a:ext>
            </a:extLst>
          </p:cNvPr>
          <p:cNvSpPr txBox="1"/>
          <p:nvPr/>
        </p:nvSpPr>
        <p:spPr>
          <a:xfrm>
            <a:off x="215516" y="1122325"/>
            <a:ext cx="2952328" cy="1341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2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prstClr val="black"/>
                </a:solidFill>
                <a:latin typeface="Verdana" pitchFamily="34" charset="0"/>
              </a:rPr>
              <a:t>Sélection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des lecteurs</a:t>
            </a:r>
          </a:p>
          <a:p>
            <a:pPr marL="0" marR="0" lvl="2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prstClr val="black"/>
                </a:solidFill>
                <a:latin typeface="Verdana" pitchFamily="34" charset="0"/>
              </a:rPr>
              <a:t>qui ont des prêts en cours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0" marR="0" lvl="2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0" marR="0" lvl="2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Requête SQL</a:t>
            </a:r>
          </a:p>
          <a:p>
            <a:pPr marL="0" marR="0" lvl="2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Onglet Administration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E86F174-6D97-4C01-8C42-5BBA1BB45B95}"/>
              </a:ext>
            </a:extLst>
          </p:cNvPr>
          <p:cNvSpPr txBox="1"/>
          <p:nvPr/>
        </p:nvSpPr>
        <p:spPr>
          <a:xfrm>
            <a:off x="323875" y="4604848"/>
            <a:ext cx="82695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Commentaires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GROUP BY permet de regrouper si nécessaire les éléments qui ont la </a:t>
            </a:r>
            <a:r>
              <a:rPr lang="fr-BE" dirty="0">
                <a:solidFill>
                  <a:prstClr val="black"/>
                </a:solidFill>
                <a:latin typeface="Calibri"/>
              </a:rPr>
              <a:t>même valeur</a:t>
            </a: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et évite donc l’affichage de doublons.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dirty="0">
                <a:solidFill>
                  <a:prstClr val="black"/>
                </a:solidFill>
                <a:latin typeface="Calibri"/>
              </a:rPr>
              <a:t>Même si un lecteur a plusieurs prêts en cours, il est inutile que son nom figure plusieurs fois, si on souhaite seulement avoir la liste des emprunteurs.</a:t>
            </a: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16CB90C-33D6-4E30-83AD-D64BC30A0D65}"/>
              </a:ext>
            </a:extLst>
          </p:cNvPr>
          <p:cNvSpPr txBox="1"/>
          <p:nvPr/>
        </p:nvSpPr>
        <p:spPr>
          <a:xfrm>
            <a:off x="307901" y="3023198"/>
            <a:ext cx="2952328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2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prstClr val="black"/>
                </a:solidFill>
                <a:latin typeface="Verdana" pitchFamily="34" charset="0"/>
              </a:rPr>
              <a:t>Sélection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/ pointage des lecteurs </a:t>
            </a:r>
            <a:r>
              <a:rPr lang="fr-FR" sz="1400" b="1" dirty="0">
                <a:solidFill>
                  <a:prstClr val="black"/>
                </a:solidFill>
                <a:latin typeface="Verdana" pitchFamily="34" charset="0"/>
              </a:rPr>
              <a:t>qui ont des prêts en cours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0" marR="0" lvl="2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0" marR="0" lvl="2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Onglet Circulation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833A1C5-3203-4A48-9F33-CDE3B81310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843" y="907286"/>
            <a:ext cx="5543550" cy="185737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15890BE-16B0-46FC-B25C-E25A33C7EA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063952"/>
            <a:ext cx="3056930" cy="119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35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à coins arrondis 11"/>
          <p:cNvSpPr/>
          <p:nvPr/>
        </p:nvSpPr>
        <p:spPr>
          <a:xfrm>
            <a:off x="1691680" y="260688"/>
            <a:ext cx="5760000" cy="3600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30" name="Picture 6" descr="C:\Powerpoint\Intro générale\cms_vign.ph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77253"/>
            <a:ext cx="543344" cy="61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Powerpoint\Intro générale\books-0d4aafd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30" y="-88421"/>
            <a:ext cx="850870" cy="85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766248-62A9-4C7E-A3F0-4626008C6EC3}" type="slidenum">
              <a:rPr kumimoji="0" lang="fr-BE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B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50888" y="6534835"/>
            <a:ext cx="25809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http://amcubat.be/docpmb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 idx="4294967295"/>
          </p:nvPr>
        </p:nvSpPr>
        <p:spPr>
          <a:xfrm>
            <a:off x="1691680" y="260648"/>
            <a:ext cx="5760000" cy="3336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fr-FR" altLang="fr-FR" sz="2200" kern="0" dirty="0">
                <a:solidFill>
                  <a:srgbClr val="0070C0"/>
                </a:solidFill>
                <a:latin typeface="Arial"/>
              </a:rPr>
              <a:t>Sélection de données dans 2 tables</a:t>
            </a:r>
            <a:br>
              <a:rPr lang="fr-FR" altLang="fr-FR" sz="2200" kern="0" dirty="0">
                <a:solidFill>
                  <a:srgbClr val="0070C0"/>
                </a:solidFill>
                <a:latin typeface="Arial"/>
              </a:rPr>
            </a:br>
            <a:endParaRPr lang="fr-BE" dirty="0">
              <a:solidFill>
                <a:srgbClr val="0070C0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A25D219-E3AD-48C7-A421-BB1ADBB7FDF7}"/>
              </a:ext>
            </a:extLst>
          </p:cNvPr>
          <p:cNvSpPr txBox="1"/>
          <p:nvPr/>
        </p:nvSpPr>
        <p:spPr>
          <a:xfrm>
            <a:off x="436402" y="948053"/>
            <a:ext cx="2832843" cy="172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fr-BE" sz="1400" b="1" dirty="0">
                <a:latin typeface="Verdana" panose="020B0604030504040204" pitchFamily="34" charset="0"/>
                <a:ea typeface="Verdana" panose="020B0604030504040204" pitchFamily="34" charset="0"/>
              </a:rPr>
              <a:t>Petit test : à vous de comprendre !!</a:t>
            </a:r>
          </a:p>
          <a:p>
            <a:pPr marL="0" marR="0" lvl="2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400" b="1" dirty="0">
              <a:solidFill>
                <a:prstClr val="black"/>
              </a:solidFill>
              <a:latin typeface="Verdana" pitchFamily="34" charset="0"/>
            </a:endParaRPr>
          </a:p>
          <a:p>
            <a:pPr marL="0" marR="0" lvl="2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prstClr val="black"/>
                </a:solidFill>
                <a:latin typeface="Verdana" pitchFamily="34" charset="0"/>
              </a:rPr>
              <a:t>Liste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des exemplaires qui figurent dans un ou plusieurs paniers</a:t>
            </a:r>
          </a:p>
          <a:p>
            <a:pPr marL="0" marR="0" lvl="2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Résultat à obtenir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C1A741D-91A5-4CCA-9505-3933ABE325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908720"/>
            <a:ext cx="4639016" cy="1726145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EB9A7B51-1B29-4FE8-9A0A-E2329F6A8386}"/>
              </a:ext>
            </a:extLst>
          </p:cNvPr>
          <p:cNvSpPr txBox="1"/>
          <p:nvPr/>
        </p:nvSpPr>
        <p:spPr>
          <a:xfrm>
            <a:off x="424942" y="2749765"/>
            <a:ext cx="81074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2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Requête SQL - Onglet Administration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23900423-B5BA-4704-8216-0F02DF1A4E75}"/>
              </a:ext>
            </a:extLst>
          </p:cNvPr>
          <p:cNvSpPr txBox="1"/>
          <p:nvPr/>
        </p:nvSpPr>
        <p:spPr>
          <a:xfrm>
            <a:off x="3491880" y="5407545"/>
            <a:ext cx="2628725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2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prstClr val="black"/>
                </a:solidFill>
                <a:latin typeface="Verdana" pitchFamily="34" charset="0"/>
              </a:rPr>
              <a:t>Sélection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/ pointage des exemplaires en prêt actuellement</a:t>
            </a:r>
          </a:p>
          <a:p>
            <a:pPr marL="0" marR="0" lvl="2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Onglet Catalogue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501BEF8-7C9C-4B9B-934F-997B8D24C8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943914"/>
            <a:ext cx="2580952" cy="140410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2AAB6F2-97C3-45FE-85EC-871F6CFAB1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170852"/>
            <a:ext cx="5136803" cy="158624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1542AFD-D6BB-4849-B4A6-2C05ADA102E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" t="23098" r="184" b="10423"/>
          <a:stretch/>
        </p:blipFill>
        <p:spPr>
          <a:xfrm>
            <a:off x="4101399" y="4395256"/>
            <a:ext cx="4954541" cy="93485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A95F06FF-F9F4-4CBC-9B0D-11B8007B2EC3}"/>
              </a:ext>
            </a:extLst>
          </p:cNvPr>
          <p:cNvSpPr txBox="1"/>
          <p:nvPr/>
        </p:nvSpPr>
        <p:spPr>
          <a:xfrm>
            <a:off x="5955404" y="3963974"/>
            <a:ext cx="27664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>
                <a:latin typeface="Verdana" panose="020B0604030504040204" pitchFamily="34" charset="0"/>
                <a:ea typeface="Verdana" panose="020B0604030504040204" pitchFamily="34" charset="0"/>
              </a:rPr>
              <a:t>Sous-requête</a:t>
            </a:r>
          </a:p>
        </p:txBody>
      </p:sp>
    </p:spTree>
    <p:extLst>
      <p:ext uri="{BB962C8B-B14F-4D97-AF65-F5344CB8AC3E}">
        <p14:creationId xmlns:p14="http://schemas.microsoft.com/office/powerpoint/2010/main" val="286814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21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475656" y="161780"/>
            <a:ext cx="6048672" cy="48386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fr-FR" altLang="fr-FR" sz="2000" kern="0" dirty="0">
                <a:solidFill>
                  <a:schemeClr val="bg1"/>
                </a:solidFill>
                <a:latin typeface="Arial"/>
              </a:rPr>
              <a:t>Pour les bibliothécaires : pas de panique à bord !</a:t>
            </a:r>
            <a:br>
              <a:rPr lang="fr-FR" altLang="fr-FR" sz="2200" kern="0" dirty="0">
                <a:solidFill>
                  <a:srgbClr val="800000"/>
                </a:solidFill>
                <a:latin typeface="Arial"/>
              </a:rPr>
            </a:br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6248-62A9-4C7E-A3F0-4626008C6EC3}" type="slidenum">
              <a:rPr lang="fr-BE" smtClean="0"/>
              <a:pPr/>
              <a:t>19</a:t>
            </a:fld>
            <a:endParaRPr lang="fr-B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0"/>
            <a:ext cx="867053" cy="98210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12" y="116632"/>
            <a:ext cx="1027710" cy="102771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550888" y="6534835"/>
            <a:ext cx="25809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1500" b="1" dirty="0">
                <a:solidFill>
                  <a:srgbClr val="0070C0"/>
                </a:solidFill>
                <a:latin typeface="Arial" panose="020B0604020202020204" pitchFamily="34" charset="0"/>
              </a:rPr>
              <a:t>http://amcubat.be/docpmb</a:t>
            </a:r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2735796" y="863976"/>
            <a:ext cx="3636404" cy="56073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fr-FR" altLang="fr-FR" sz="1600" kern="0" dirty="0">
                <a:solidFill>
                  <a:schemeClr val="bg1"/>
                </a:solidFill>
                <a:latin typeface="Arial"/>
              </a:rPr>
              <a:t>Des aides en ligne sont disponibles</a:t>
            </a:r>
            <a:endParaRPr lang="fr-BE" sz="1600" dirty="0"/>
          </a:p>
        </p:txBody>
      </p:sp>
      <p:sp>
        <p:nvSpPr>
          <p:cNvPr id="13" name="Rectangle 12"/>
          <p:cNvSpPr/>
          <p:nvPr/>
        </p:nvSpPr>
        <p:spPr>
          <a:xfrm>
            <a:off x="611559" y="2058755"/>
            <a:ext cx="8424937" cy="2117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lvl="2" indent="-53340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5"/>
              </a:buBlip>
              <a:defRPr/>
            </a:pPr>
            <a:r>
              <a:rPr lang="fr-FR" sz="1400" dirty="0">
                <a:solidFill>
                  <a:srgbClr val="000000"/>
                </a:solidFill>
                <a:latin typeface="Verdana" pitchFamily="34" charset="0"/>
              </a:rPr>
              <a:t>Le site de PMB : </a:t>
            </a:r>
            <a:r>
              <a:rPr lang="fr-FR" sz="1200" dirty="0">
                <a:solidFill>
                  <a:srgbClr val="000000"/>
                </a:solidFill>
                <a:latin typeface="Verdana" pitchFamily="34" charset="0"/>
                <a:hlinkClick r:id="rId6"/>
              </a:rPr>
              <a:t>http://www.sigb.net</a:t>
            </a:r>
            <a:r>
              <a:rPr lang="fr-FR" sz="1400" dirty="0">
                <a:solidFill>
                  <a:srgbClr val="000000"/>
                </a:solidFill>
                <a:latin typeface="Verdana" pitchFamily="34" charset="0"/>
              </a:rPr>
              <a:t>  </a:t>
            </a:r>
            <a:endParaRPr lang="fr-FR" sz="1400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33400" lvl="2" indent="-533400" fontAlgn="base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/>
            </a:pPr>
            <a:r>
              <a:rPr lang="fr-FR" sz="1400" dirty="0">
                <a:solidFill>
                  <a:srgbClr val="000000"/>
                </a:solidFill>
                <a:latin typeface="Verdana" pitchFamily="34" charset="0"/>
              </a:rPr>
              <a:t>Le guide officiel : </a:t>
            </a:r>
            <a:r>
              <a:rPr lang="fr-BE" sz="12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/>
              </a:rPr>
              <a:t>http://doc.sigb.net/pmb42/co/guide_complet_web_v42_1.html</a:t>
            </a:r>
            <a:endParaRPr lang="fr-BE" sz="12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33400" lvl="2" indent="-53340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5"/>
              </a:buBlip>
              <a:defRPr/>
            </a:pPr>
            <a:r>
              <a:rPr lang="fr-FR" sz="1400" dirty="0">
                <a:solidFill>
                  <a:srgbClr val="000000"/>
                </a:solidFill>
                <a:latin typeface="Verdana" pitchFamily="34" charset="0"/>
              </a:rPr>
              <a:t>Autres sources de documentation : </a:t>
            </a:r>
            <a:r>
              <a:rPr lang="fr-FR" sz="1200" dirty="0">
                <a:solidFill>
                  <a:srgbClr val="000000"/>
                </a:solidFill>
                <a:latin typeface="Verdana" pitchFamily="34" charset="0"/>
                <a:hlinkClick r:id="rId8"/>
              </a:rPr>
              <a:t>http://www.sigb.net/index.php?lvl=cmspage&amp;pageid=20</a:t>
            </a:r>
            <a:r>
              <a:rPr lang="fr-FR" sz="1400" dirty="0">
                <a:solidFill>
                  <a:srgbClr val="000000"/>
                </a:solidFill>
                <a:latin typeface="Verdana" pitchFamily="34" charset="0"/>
              </a:rPr>
              <a:t> </a:t>
            </a:r>
          </a:p>
          <a:p>
            <a:pPr marL="533400" lvl="2" indent="-53340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5"/>
              </a:buBlip>
              <a:defRPr/>
            </a:pPr>
            <a:endParaRPr lang="fr-FR" sz="1400" dirty="0">
              <a:solidFill>
                <a:srgbClr val="000000"/>
              </a:solidFill>
              <a:latin typeface="Verdana" pitchFamily="34" charset="0"/>
            </a:endParaRPr>
          </a:p>
          <a:p>
            <a:pPr marL="533400" lvl="2" indent="-53340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5"/>
              </a:buBlip>
              <a:defRPr/>
            </a:pPr>
            <a:r>
              <a:rPr lang="fr-FR" sz="1400" dirty="0">
                <a:solidFill>
                  <a:srgbClr val="000000"/>
                </a:solidFill>
                <a:latin typeface="Verdana" pitchFamily="34" charset="0"/>
              </a:rPr>
              <a:t>L’aide de la communauté, l’inscription à la plate-forme PMB Community :</a:t>
            </a:r>
            <a:endParaRPr lang="fr-FR" sz="1200" dirty="0">
              <a:solidFill>
                <a:srgbClr val="000000"/>
              </a:solidFill>
              <a:latin typeface="Verdana" pitchFamily="34" charset="0"/>
            </a:endParaRPr>
          </a:p>
          <a:p>
            <a:pPr marL="914400" lvl="4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fr-FR" sz="1200" dirty="0">
                <a:solidFill>
                  <a:srgbClr val="000000"/>
                </a:solidFill>
                <a:latin typeface="Verdana" pitchFamily="34" charset="0"/>
                <a:hlinkClick r:id="rId9"/>
              </a:rPr>
              <a:t>https://pmb</a:t>
            </a:r>
            <a:r>
              <a:rPr lang="fr-FR" sz="1200">
                <a:solidFill>
                  <a:srgbClr val="000000"/>
                </a:solidFill>
                <a:latin typeface="Verdana" pitchFamily="34" charset="0"/>
                <a:hlinkClick r:id="rId9"/>
              </a:rPr>
              <a:t>.community</a:t>
            </a:r>
            <a:r>
              <a:rPr lang="fr-FR" sz="1200">
                <a:solidFill>
                  <a:srgbClr val="000000"/>
                </a:solidFill>
                <a:latin typeface="Verdana" pitchFamily="34" charset="0"/>
              </a:rPr>
              <a:t> </a:t>
            </a:r>
            <a:endParaRPr lang="fr-FR" sz="1400" dirty="0">
              <a:solidFill>
                <a:srgbClr val="000000"/>
              </a:solidFill>
              <a:latin typeface="Verdana" pitchFamily="34" charset="0"/>
            </a:endParaRPr>
          </a:p>
          <a:p>
            <a:pPr marL="0" lvl="2" fontAlgn="base">
              <a:spcBef>
                <a:spcPct val="20000"/>
              </a:spcBef>
              <a:spcAft>
                <a:spcPct val="0"/>
              </a:spcAft>
              <a:defRPr/>
            </a:pPr>
            <a:endParaRPr lang="fr-FR" sz="1400" dirty="0">
              <a:solidFill>
                <a:srgbClr val="000000"/>
              </a:solidFill>
              <a:latin typeface="Verdana" pitchFamily="34" charset="0"/>
            </a:endParaRPr>
          </a:p>
          <a:p>
            <a:pPr marL="533400" lvl="2" indent="-53340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5"/>
              </a:buBlip>
              <a:defRPr/>
            </a:pPr>
            <a:r>
              <a:rPr lang="fr-FR" sz="1400" dirty="0">
                <a:solidFill>
                  <a:srgbClr val="000000"/>
                </a:solidFill>
                <a:latin typeface="Verdana" pitchFamily="34" charset="0"/>
              </a:rPr>
              <a:t>Mon site personnel : </a:t>
            </a:r>
            <a:r>
              <a:rPr lang="fr-FR" sz="1200" dirty="0">
                <a:solidFill>
                  <a:srgbClr val="000000"/>
                </a:solidFill>
                <a:latin typeface="Verdana" pitchFamily="34" charset="0"/>
                <a:hlinkClick r:id="rId10"/>
              </a:rPr>
              <a:t>http://amcubat.be/docpmb</a:t>
            </a:r>
            <a:r>
              <a:rPr lang="fr-FR" sz="12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fr-FR" sz="1400" dirty="0">
                <a:solidFill>
                  <a:srgbClr val="000000"/>
                </a:solidFill>
                <a:latin typeface="Verdana" pitchFamily="34" charset="0"/>
              </a:rPr>
              <a:t>  </a:t>
            </a:r>
          </a:p>
        </p:txBody>
      </p:sp>
      <p:pic>
        <p:nvPicPr>
          <p:cNvPr id="11" name="Image 10">
            <a:hlinkClick r:id="rId10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176258"/>
            <a:ext cx="2304256" cy="185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41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547664" y="260648"/>
            <a:ext cx="6048672" cy="4838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fr-FR" altLang="fr-FR" sz="2200" kern="0" dirty="0">
                <a:solidFill>
                  <a:schemeClr val="bg1"/>
                </a:solidFill>
                <a:latin typeface="Arial"/>
              </a:rPr>
              <a:t>Modèles de requêtes SQL (1)</a:t>
            </a:r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6248-62A9-4C7E-A3F0-4626008C6EC3}" type="slidenum">
              <a:rPr lang="fr-BE" smtClean="0">
                <a:solidFill>
                  <a:prstClr val="black"/>
                </a:solidFill>
              </a:rPr>
              <a:pPr/>
              <a:t>2</a:t>
            </a:fld>
            <a:endParaRPr lang="fr-BE" dirty="0">
              <a:solidFill>
                <a:prstClr val="black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0630"/>
            <a:ext cx="867053" cy="98210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12" y="116632"/>
            <a:ext cx="1027710" cy="102771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50888" y="6534835"/>
            <a:ext cx="25809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1500" b="1" dirty="0">
                <a:solidFill>
                  <a:srgbClr val="0070C0"/>
                </a:solidFill>
                <a:latin typeface="Arial" panose="020B0604020202020204" pitchFamily="34" charset="0"/>
              </a:rPr>
              <a:t>http://amcubat.be/docpmb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123728" y="2348880"/>
            <a:ext cx="53285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>
                <a:sym typeface="Wingdings"/>
              </a:rPr>
              <a:t>1. Rappels : bases de données relationnelles</a:t>
            </a:r>
          </a:p>
          <a:p>
            <a:r>
              <a:rPr lang="fr-BE" dirty="0"/>
              <a:t>2. Liste de données dans une seule table</a:t>
            </a:r>
          </a:p>
          <a:p>
            <a:r>
              <a:rPr lang="fr-BE" dirty="0"/>
              <a:t>3. Sélection de données dans une seule table</a:t>
            </a:r>
          </a:p>
          <a:p>
            <a:r>
              <a:rPr lang="fr-BE" dirty="0"/>
              <a:t>4. Sélection de données dans 2 tables</a:t>
            </a:r>
          </a:p>
          <a:p>
            <a:r>
              <a:rPr lang="fr-BE" dirty="0"/>
              <a:t>5. Aide en ligne</a:t>
            </a:r>
            <a:endParaRPr lang="fr-BE" b="1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547664" y="810804"/>
            <a:ext cx="6048672" cy="4838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fr-BE" sz="2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pic>
        <p:nvPicPr>
          <p:cNvPr id="10" name="Image 9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20" y="5215368"/>
            <a:ext cx="1173159" cy="31201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46299" y="4509120"/>
            <a:ext cx="80303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400" b="1" dirty="0"/>
              <a:t>Ce diaporama est mis à disposition par Anne-Marie Cubat</a:t>
            </a:r>
          </a:p>
          <a:p>
            <a:pPr algn="ctr"/>
            <a:r>
              <a:rPr lang="fr-BE" sz="1400" b="1" dirty="0"/>
              <a:t>selon les termes de la licence </a:t>
            </a:r>
            <a:r>
              <a:rPr lang="fr-BE" sz="1400" b="1" dirty="0" err="1"/>
              <a:t>Creative</a:t>
            </a:r>
            <a:r>
              <a:rPr lang="fr-BE" sz="1400" b="1" dirty="0"/>
              <a:t> Commons</a:t>
            </a:r>
          </a:p>
          <a:p>
            <a:pPr algn="ctr"/>
            <a:r>
              <a:rPr lang="fr-BE" sz="1400" b="1" dirty="0">
                <a:hlinkClick r:id="rId5"/>
              </a:rPr>
              <a:t>Attribution – Pas d’utilisation commerciale – Pas de modification</a:t>
            </a:r>
            <a:endParaRPr lang="fr-BE" sz="14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721051" y="5589240"/>
            <a:ext cx="77393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400" dirty="0"/>
              <a:t>Toutes les </a:t>
            </a:r>
            <a:r>
              <a:rPr lang="fr-BE" sz="1400" b="1" dirty="0"/>
              <a:t>captures d'écran</a:t>
            </a:r>
            <a:r>
              <a:rPr lang="fr-BE" sz="1400" dirty="0"/>
              <a:t> sont publiées avec l'accord de PMB Services et sont libres. </a:t>
            </a:r>
          </a:p>
          <a:p>
            <a:pPr algn="ctr"/>
            <a:r>
              <a:rPr lang="fr-BE" sz="1400" dirty="0"/>
              <a:t>Leur réutilisation doit cependant mentionner l'origine : « PMB Services et les divers contributeurs au logiciel PMB », ainsi que le site de la forge du projet PMB : </a:t>
            </a:r>
            <a:r>
              <a:rPr lang="fr-BE" sz="1400" dirty="0">
                <a:hlinkClick r:id="rId7"/>
              </a:rPr>
              <a:t>http://forge.sigb.net/redmine/projects/pmb</a:t>
            </a:r>
            <a:r>
              <a:rPr lang="fr-BE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713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763688" y="161780"/>
            <a:ext cx="6048672" cy="48386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fr-FR" altLang="fr-FR" sz="2000" kern="0" dirty="0">
                <a:solidFill>
                  <a:schemeClr val="bg1"/>
                </a:solidFill>
                <a:latin typeface="Arial"/>
              </a:rPr>
              <a:t>Pour les bibliothécaires : pas de panique à bord !</a:t>
            </a:r>
            <a:br>
              <a:rPr lang="fr-FR" altLang="fr-FR" sz="2200" kern="0" dirty="0">
                <a:solidFill>
                  <a:srgbClr val="800000"/>
                </a:solidFill>
                <a:latin typeface="Arial"/>
              </a:rPr>
            </a:br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6248-62A9-4C7E-A3F0-4626008C6EC3}" type="slidenum">
              <a:rPr lang="fr-BE" smtClean="0"/>
              <a:pPr/>
              <a:t>20</a:t>
            </a:fld>
            <a:endParaRPr lang="fr-B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4638"/>
            <a:ext cx="867053" cy="982106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2411760" y="902410"/>
            <a:ext cx="4392488" cy="654382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fr-FR" altLang="fr-FR" sz="2700" kern="0" dirty="0">
                <a:solidFill>
                  <a:schemeClr val="bg1"/>
                </a:solidFill>
                <a:latin typeface="Arial"/>
                <a:hlinkClick r:id="rId4"/>
              </a:rPr>
              <a:t>http://amcubat.be/docpmb</a:t>
            </a:r>
            <a:r>
              <a:rPr lang="fr-FR" altLang="fr-FR" sz="2700" kern="0" dirty="0">
                <a:solidFill>
                  <a:schemeClr val="bg1"/>
                </a:solidFill>
                <a:latin typeface="Arial"/>
              </a:rPr>
              <a:t> </a:t>
            </a:r>
            <a:br>
              <a:rPr lang="fr-FR" altLang="fr-FR" sz="2200" kern="0" dirty="0">
                <a:solidFill>
                  <a:srgbClr val="800000"/>
                </a:solidFill>
                <a:latin typeface="Arial"/>
              </a:rPr>
            </a:br>
            <a:endParaRPr lang="fr-BE" dirty="0"/>
          </a:p>
        </p:txBody>
      </p:sp>
      <p:sp>
        <p:nvSpPr>
          <p:cNvPr id="15" name="ZoneTexte 14"/>
          <p:cNvSpPr txBox="1"/>
          <p:nvPr/>
        </p:nvSpPr>
        <p:spPr>
          <a:xfrm>
            <a:off x="542509" y="2204864"/>
            <a:ext cx="82809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PMB, c'est un logiciel de gestion de bibliothèque d'une richesse indéniable.</a:t>
            </a:r>
            <a:br>
              <a:rPr lang="fr-BE" b="1" dirty="0"/>
            </a:br>
            <a:r>
              <a:rPr lang="fr-BE" b="1" dirty="0"/>
              <a:t>PMB, c'est une communauté qui s'est créée dans l'esprit des logiciels libres.</a:t>
            </a:r>
            <a:br>
              <a:rPr lang="fr-BE" dirty="0"/>
            </a:br>
            <a:endParaRPr lang="fr-BE" dirty="0"/>
          </a:p>
          <a:p>
            <a:r>
              <a:rPr lang="fr-BE" dirty="0"/>
              <a:t>Dans ce site, j'ai rassemblé de la documentation à propos de </a:t>
            </a:r>
            <a:r>
              <a:rPr lang="fr-BE" b="1" dirty="0"/>
              <a:t>PMB, la "Potion Magique pour Bibliothécaires</a:t>
            </a:r>
            <a:r>
              <a:rPr lang="fr-BE" dirty="0"/>
              <a:t>" préparée par </a:t>
            </a:r>
            <a:r>
              <a:rPr lang="fr-BE" b="1" dirty="0" err="1"/>
              <a:t>Eric</a:t>
            </a:r>
            <a:r>
              <a:rPr lang="fr-BE" b="1" dirty="0"/>
              <a:t> Robert et Florent </a:t>
            </a:r>
            <a:r>
              <a:rPr lang="fr-BE" b="1" dirty="0" err="1"/>
              <a:t>Tétart</a:t>
            </a:r>
            <a:r>
              <a:rPr lang="fr-BE" dirty="0"/>
              <a:t>. Vous y trouverez des informations sur divers sujets : fonctionnement de certains modules, concept de paniers, gestion et paramétrage du logiciel, initiation au langage SQL et aux bases de données, requêtes SQL prêtes à l'emploi et commentées, impression et publipostage, installation et mise à jour, import de données, construction du portail de PMB, etc. </a:t>
            </a:r>
          </a:p>
          <a:p>
            <a:endParaRPr lang="fr-BE" dirty="0"/>
          </a:p>
          <a:p>
            <a:r>
              <a:rPr lang="fr-BE"/>
              <a:t>Ce </a:t>
            </a:r>
            <a:r>
              <a:rPr lang="fr-BE" dirty="0"/>
              <a:t>site est pour moi une manière de rendre à la communauté tout ce qu’elle m’a donné. J'espère que cette documentation pourra vous rendre service, et que cela vous permettra d'apprécier encore plus notre </a:t>
            </a:r>
            <a:r>
              <a:rPr lang="fr-BE" b="1" dirty="0"/>
              <a:t>Petite Merveille de Bijouterie</a:t>
            </a:r>
            <a:r>
              <a:rPr lang="fr-BE" dirty="0"/>
              <a:t>.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16" y="44624"/>
            <a:ext cx="1216140" cy="977171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550888" y="6534835"/>
            <a:ext cx="25809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1500" b="1" dirty="0">
                <a:solidFill>
                  <a:srgbClr val="0070C0"/>
                </a:solidFill>
                <a:latin typeface="Arial" panose="020B0604020202020204" pitchFamily="34" charset="0"/>
              </a:rPr>
              <a:t>http://amcubat.be/docpmb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444208" y="5819316"/>
            <a:ext cx="2448272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rgbClr val="000000"/>
                </a:solidFill>
              </a:rPr>
              <a:t>Merci de votre attention</a:t>
            </a:r>
          </a:p>
          <a:p>
            <a:pPr marL="0" lvl="2" algn="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fr-FR" sz="1600" b="1" i="1" dirty="0">
                <a:solidFill>
                  <a:srgbClr val="000000"/>
                </a:solidFill>
              </a:rPr>
              <a:t>Anne-Marie Cubat</a:t>
            </a:r>
          </a:p>
        </p:txBody>
      </p:sp>
    </p:spTree>
    <p:extLst>
      <p:ext uri="{BB962C8B-B14F-4D97-AF65-F5344CB8AC3E}">
        <p14:creationId xmlns:p14="http://schemas.microsoft.com/office/powerpoint/2010/main" val="250384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691680" y="260688"/>
            <a:ext cx="5760000" cy="3600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030" name="Picture 6" descr="C:\Powerpoint\Intro générale\cms_vign.ph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77253"/>
            <a:ext cx="543344" cy="61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Powerpoint\Intro générale\books-0d4aafd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30" y="-88421"/>
            <a:ext cx="850870" cy="85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766248-62A9-4C7E-A3F0-4626008C6EC3}" type="slidenum">
              <a:rPr kumimoji="0" lang="fr-BE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B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50888" y="6534835"/>
            <a:ext cx="25809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http://amcubat.be/docpmb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 idx="4294967295"/>
          </p:nvPr>
        </p:nvSpPr>
        <p:spPr>
          <a:xfrm>
            <a:off x="1691680" y="260648"/>
            <a:ext cx="5760000" cy="3336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fr-FR" altLang="fr-FR" sz="2200" kern="0" dirty="0">
                <a:solidFill>
                  <a:srgbClr val="0070C0"/>
                </a:solidFill>
                <a:latin typeface="Arial"/>
              </a:rPr>
              <a:t>Rappels : bases de données relationnelles</a:t>
            </a:r>
            <a:br>
              <a:rPr lang="fr-FR" altLang="fr-FR" sz="2200" kern="0" dirty="0">
                <a:solidFill>
                  <a:srgbClr val="0070C0"/>
                </a:solidFill>
                <a:latin typeface="Arial"/>
              </a:rPr>
            </a:br>
            <a:endParaRPr lang="fr-BE" dirty="0">
              <a:solidFill>
                <a:srgbClr val="0070C0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AB87115-B0BE-46C0-A138-3669FD2A81A3}"/>
              </a:ext>
            </a:extLst>
          </p:cNvPr>
          <p:cNvSpPr txBox="1"/>
          <p:nvPr/>
        </p:nvSpPr>
        <p:spPr>
          <a:xfrm>
            <a:off x="578138" y="901075"/>
            <a:ext cx="81756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400" b="1" dirty="0">
                <a:solidFill>
                  <a:srgbClr val="000000"/>
                </a:solidFill>
                <a:latin typeface="Verdana" pitchFamily="34" charset="0"/>
              </a:rPr>
              <a:t>Le langage SQL et les bases de données relationnelles</a:t>
            </a:r>
          </a:p>
          <a:p>
            <a:endParaRPr lang="fr-FR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</a:rPr>
              <a:t>SQL = </a:t>
            </a:r>
            <a:r>
              <a:rPr lang="fr-FR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Structured</a:t>
            </a:r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Query</a:t>
            </a:r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Language</a:t>
            </a:r>
            <a:endParaRPr lang="fr-FR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33400" lvl="1" indent="-533400" fontAlgn="base">
              <a:spcAft>
                <a:spcPct val="0"/>
              </a:spcAft>
              <a:buBlip>
                <a:blip r:embed="rId6"/>
              </a:buBlip>
              <a:defRPr/>
            </a:pPr>
            <a:r>
              <a:rPr lang="fr-BE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Query</a:t>
            </a:r>
            <a:r>
              <a:rPr lang="fr-BE" sz="1400" dirty="0">
                <a:latin typeface="Verdana" panose="020B0604030504040204" pitchFamily="34" charset="0"/>
                <a:ea typeface="Verdana" panose="020B0604030504040204" pitchFamily="34" charset="0"/>
              </a:rPr>
              <a:t> : une requête</a:t>
            </a:r>
          </a:p>
          <a:p>
            <a:pPr marL="533400" lvl="1" indent="-533400" fontAlgn="base">
              <a:spcAft>
                <a:spcPct val="0"/>
              </a:spcAft>
              <a:buBlip>
                <a:blip r:embed="rId6"/>
              </a:buBlip>
              <a:defRPr/>
            </a:pPr>
            <a:r>
              <a:rPr lang="fr-BE" sz="1400" dirty="0">
                <a:latin typeface="Verdana" panose="020B0604030504040204" pitchFamily="34" charset="0"/>
                <a:ea typeface="Verdana" panose="020B0604030504040204" pitchFamily="34" charset="0"/>
              </a:rPr>
              <a:t>Langage structuré pour formuler des requêtes, pour interroger une base de données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EF1A01-75EB-4814-8373-39809ADEF9AB}"/>
              </a:ext>
            </a:extLst>
          </p:cNvPr>
          <p:cNvSpPr/>
          <p:nvPr/>
        </p:nvSpPr>
        <p:spPr>
          <a:xfrm>
            <a:off x="546165" y="2369446"/>
            <a:ext cx="8113931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Les relations entre les tables dans PMB sont basées sur le principe de l’unicité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533400" marR="0" lvl="2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6"/>
              </a:buBlip>
              <a:tabLst/>
              <a:defRPr/>
            </a:pP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Ex. Chaque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lecteur est unique, chaque exemplaire aussi, et ils se repèrent  « techniquement » dans la base par leur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numéro identifiant (numéro </a:t>
            </a: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d’id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).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3DE5F8E-7B2A-4157-8B6D-4F76E57C8C51}"/>
              </a:ext>
            </a:extLst>
          </p:cNvPr>
          <p:cNvSpPr txBox="1"/>
          <p:nvPr/>
        </p:nvSpPr>
        <p:spPr>
          <a:xfrm>
            <a:off x="546165" y="3186660"/>
            <a:ext cx="7837536" cy="194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Le numéro identifiant est attribué par un système d’</a:t>
            </a:r>
            <a:r>
              <a:rPr kumimoji="0" lang="fr-BE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auto-incrémentation</a:t>
            </a: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.</a:t>
            </a:r>
          </a:p>
          <a:p>
            <a:pPr marL="533400" marR="0" lvl="2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6"/>
              </a:buBlip>
              <a:tabLst/>
              <a:defRPr/>
            </a:pP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Cela veut dire qu’il augmente automatiquement, vous ne pouvez pas le choisir.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lvl="0">
              <a:defRPr/>
            </a:pP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Il reflète donc l’ordre chronologique d’attribution des numéros : le 1</a:t>
            </a:r>
            <a:r>
              <a:rPr kumimoji="0" lang="fr-BE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er</a:t>
            </a: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élément créé aura le n° 1, le 5</a:t>
            </a:r>
            <a:r>
              <a:rPr kumimoji="0" lang="fr-BE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e</a:t>
            </a: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le numéro 5, etc.</a:t>
            </a:r>
          </a:p>
          <a:p>
            <a:pPr marL="533400" lvl="2" indent="-53340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/>
            </a:pPr>
            <a:r>
              <a:rPr lang="fr-BE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 vous supprimez un élément, et que vous en créez ensuite un nouveau, cet ancien numéro identifiant ne sera jamais réattribué, il ne sera pas recyclé à un autre usage. Au fil du temps, la liste des numéros </a:t>
            </a:r>
            <a:r>
              <a:rPr lang="fr-BE" sz="14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d’id</a:t>
            </a:r>
            <a:r>
              <a:rPr lang="fr-BE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devient incomplète</a:t>
            </a:r>
          </a:p>
          <a:p>
            <a:pPr marL="533400" marR="0" lvl="2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6"/>
              </a:buBlip>
              <a:tabLst/>
              <a:defRPr/>
            </a:pPr>
            <a:endParaRPr kumimoji="0" lang="fr-B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E286B04-9268-4996-888E-52B5972C8285}"/>
              </a:ext>
            </a:extLst>
          </p:cNvPr>
          <p:cNvSpPr txBox="1"/>
          <p:nvPr/>
        </p:nvSpPr>
        <p:spPr>
          <a:xfrm>
            <a:off x="640399" y="5042971"/>
            <a:ext cx="80196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BE" sz="1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 principe d’unicité est valable entre autres pour</a:t>
            </a:r>
          </a:p>
          <a:p>
            <a:pPr marL="533400" lvl="1" indent="-533400" fontAlgn="base">
              <a:spcAft>
                <a:spcPct val="0"/>
              </a:spcAft>
              <a:buBlip>
                <a:blip r:embed="rId6"/>
              </a:buBlip>
              <a:defRPr/>
            </a:pPr>
            <a:r>
              <a:rPr lang="fr-BE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les Autorités : auteur, éditeur, collection, indexation décimale, descripteur …</a:t>
            </a:r>
          </a:p>
          <a:p>
            <a:pPr marL="533400" lvl="1" indent="-533400" fontAlgn="base">
              <a:spcAft>
                <a:spcPct val="0"/>
              </a:spcAft>
              <a:buBlip>
                <a:blip r:embed="rId6"/>
              </a:buBlip>
              <a:defRPr/>
            </a:pPr>
            <a:r>
              <a:rPr lang="fr-FR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les données liées aux exemplaires</a:t>
            </a:r>
            <a:endParaRPr lang="fr-BE" sz="1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33400" lvl="1" indent="-533400" fontAlgn="base">
              <a:spcAft>
                <a:spcPct val="0"/>
              </a:spcAft>
              <a:buBlip>
                <a:blip r:embed="rId6"/>
              </a:buBlip>
              <a:defRPr/>
            </a:pPr>
            <a:r>
              <a:rPr lang="fr-BE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les données liées aux lecteurs</a:t>
            </a:r>
          </a:p>
        </p:txBody>
      </p:sp>
    </p:spTree>
    <p:extLst>
      <p:ext uri="{BB962C8B-B14F-4D97-AF65-F5344CB8AC3E}">
        <p14:creationId xmlns:p14="http://schemas.microsoft.com/office/powerpoint/2010/main" val="231746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à coins arrondis 11"/>
          <p:cNvSpPr/>
          <p:nvPr/>
        </p:nvSpPr>
        <p:spPr>
          <a:xfrm>
            <a:off x="1691680" y="260688"/>
            <a:ext cx="5760000" cy="3600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30" name="Picture 6" descr="C:\Powerpoint\Intro générale\cms_vign.ph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77253"/>
            <a:ext cx="543344" cy="61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Powerpoint\Intro générale\books-0d4aafd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30" y="-88421"/>
            <a:ext cx="850870" cy="85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766248-62A9-4C7E-A3F0-4626008C6EC3}" type="slidenum">
              <a:rPr kumimoji="0" lang="fr-BE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B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50888" y="6534835"/>
            <a:ext cx="25809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http://amcubat.be/docpmb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 idx="4294967295"/>
          </p:nvPr>
        </p:nvSpPr>
        <p:spPr>
          <a:xfrm>
            <a:off x="1691680" y="260648"/>
            <a:ext cx="5760000" cy="3336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fr-FR" altLang="fr-FR" sz="2200" kern="0" dirty="0">
                <a:solidFill>
                  <a:srgbClr val="0070C0"/>
                </a:solidFill>
                <a:latin typeface="Arial"/>
              </a:rPr>
              <a:t>Rappels : bases de données relationnelles</a:t>
            </a:r>
            <a:br>
              <a:rPr lang="fr-FR" altLang="fr-FR" sz="2200" kern="0" dirty="0">
                <a:solidFill>
                  <a:srgbClr val="0070C0"/>
                </a:solidFill>
                <a:latin typeface="Arial"/>
              </a:rPr>
            </a:br>
            <a:endParaRPr lang="fr-BE" dirty="0">
              <a:solidFill>
                <a:srgbClr val="0070C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CD7356C-7285-4CDC-9525-7C49959AAB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11" y="2802637"/>
            <a:ext cx="1823789" cy="88851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B47EB11-2666-4398-B4AD-19903E20E4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780928"/>
            <a:ext cx="5328592" cy="91022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117C70B-1144-4D3B-9F15-D3674B9052D6}"/>
              </a:ext>
            </a:extLst>
          </p:cNvPr>
          <p:cNvSpPr txBox="1"/>
          <p:nvPr/>
        </p:nvSpPr>
        <p:spPr>
          <a:xfrm>
            <a:off x="611080" y="3791708"/>
            <a:ext cx="7921360" cy="2517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C’est pour cette raison que PMB vous interdit parfois de supprimer un élément dans une table, parce qu’il est utilisé « ailleurs » dans la base.</a:t>
            </a:r>
          </a:p>
          <a:p>
            <a:pPr marL="533400" marR="0" lvl="2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8"/>
              </a:buBlip>
              <a:tabLst/>
              <a:defRPr/>
            </a:pP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Ex. On ne peut pas supprimer l’enregistrement n° 4 de la table des éditeurs aussi longtemps que la notice n° 12 existe, sinon la clé étrangère (du champ ed1_id) ne correspondrait plus à rien.</a:t>
            </a:r>
          </a:p>
          <a:p>
            <a:pPr marL="533400" marR="0" lvl="2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8"/>
              </a:buBlip>
              <a:tabLst/>
              <a:defRPr/>
            </a:pP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Autre cas « célèbre » dans PMB : on supprime d’abord l’exemplaire, et ensuite la notice. Faire les choses dans l’ordre inverse est impossible.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Evitez donc de supprimer inconsidérément des éléments dans PhpMyAdmin ou par requête SQL !</a:t>
            </a: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Cela peut entraîner de sérieux dysfonctionnements.</a:t>
            </a:r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272545C4-23E8-4367-A70E-63AB9C0763D0}"/>
              </a:ext>
            </a:extLst>
          </p:cNvPr>
          <p:cNvCxnSpPr>
            <a:cxnSpLocks/>
          </p:cNvCxnSpPr>
          <p:nvPr/>
        </p:nvCxnSpPr>
        <p:spPr>
          <a:xfrm flipH="1">
            <a:off x="2771800" y="2132856"/>
            <a:ext cx="144016" cy="1492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D4DB26C8-C187-4C37-A95D-5965297FDB04}"/>
              </a:ext>
            </a:extLst>
          </p:cNvPr>
          <p:cNvCxnSpPr>
            <a:cxnSpLocks/>
          </p:cNvCxnSpPr>
          <p:nvPr/>
        </p:nvCxnSpPr>
        <p:spPr>
          <a:xfrm>
            <a:off x="7956376" y="2492896"/>
            <a:ext cx="360040" cy="64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BE5BDC85-F9E9-4FCE-8672-3FA431AEB1C9}"/>
              </a:ext>
            </a:extLst>
          </p:cNvPr>
          <p:cNvSpPr txBox="1"/>
          <p:nvPr/>
        </p:nvSpPr>
        <p:spPr>
          <a:xfrm>
            <a:off x="611080" y="971237"/>
            <a:ext cx="7921360" cy="198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fr-FR" sz="1400" b="1" dirty="0">
                <a:solidFill>
                  <a:prstClr val="black"/>
                </a:solidFill>
                <a:latin typeface="Verdana" pitchFamily="34" charset="0"/>
              </a:rPr>
              <a:t>Tout champ qui correspond à un numéro identifiant dans une table contient une valeur appelée clé primaire ou clé étrangère.</a:t>
            </a:r>
          </a:p>
          <a:p>
            <a:pPr marL="0" lvl="2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fr-FR" sz="1400" dirty="0">
                <a:solidFill>
                  <a:prstClr val="black"/>
                </a:solidFill>
                <a:latin typeface="Verdana" pitchFamily="34" charset="0"/>
              </a:rPr>
              <a:t>Exemple : l’éditeur n° 4 : Hachette jeunesse</a:t>
            </a:r>
          </a:p>
          <a:p>
            <a:pPr marL="533400" lvl="2" indent="-533400" fontAlgn="base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/>
            </a:pPr>
            <a:r>
              <a:rPr lang="fr-FR" sz="1400" b="1" dirty="0">
                <a:solidFill>
                  <a:srgbClr val="000000"/>
                </a:solidFill>
                <a:latin typeface="Verdana" pitchFamily="34" charset="0"/>
              </a:rPr>
              <a:t>Dans la table d’origine (ex. éditeurs)</a:t>
            </a:r>
            <a:r>
              <a:rPr lang="fr-FR" sz="1400" dirty="0">
                <a:solidFill>
                  <a:srgbClr val="000000"/>
                </a:solidFill>
                <a:latin typeface="Verdana" pitchFamily="34" charset="0"/>
              </a:rPr>
              <a:t>, on dit que le champ </a:t>
            </a:r>
            <a:r>
              <a:rPr lang="fr-FR" sz="1400" dirty="0" err="1">
                <a:solidFill>
                  <a:srgbClr val="000000"/>
                </a:solidFill>
                <a:latin typeface="Verdana" pitchFamily="34" charset="0"/>
              </a:rPr>
              <a:t>ed_id</a:t>
            </a:r>
            <a:r>
              <a:rPr lang="fr-FR" sz="1400" dirty="0">
                <a:solidFill>
                  <a:srgbClr val="000000"/>
                </a:solidFill>
                <a:latin typeface="Verdana" pitchFamily="34" charset="0"/>
              </a:rPr>
              <a:t> contient une </a:t>
            </a:r>
            <a:r>
              <a:rPr lang="fr-FR" sz="1400" b="1" dirty="0">
                <a:solidFill>
                  <a:srgbClr val="000000"/>
                </a:solidFill>
                <a:latin typeface="Verdana" pitchFamily="34" charset="0"/>
              </a:rPr>
              <a:t>clé primaire</a:t>
            </a:r>
            <a:r>
              <a:rPr lang="fr-FR" sz="1400" dirty="0">
                <a:solidFill>
                  <a:srgbClr val="000000"/>
                </a:solidFill>
                <a:latin typeface="Verdana" pitchFamily="34" charset="0"/>
              </a:rPr>
              <a:t> qui permet d’identifier chaque éditeur.</a:t>
            </a:r>
          </a:p>
          <a:p>
            <a:pPr marL="533400" lvl="2" indent="-533400" fontAlgn="base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/>
            </a:pPr>
            <a:r>
              <a:rPr lang="fr-FR" sz="1400" b="1" dirty="0">
                <a:solidFill>
                  <a:srgbClr val="000000"/>
                </a:solidFill>
                <a:latin typeface="Verdana" pitchFamily="34" charset="0"/>
              </a:rPr>
              <a:t>Si on fait référence à cet identifiant dans une autre table (ex. notices)</a:t>
            </a:r>
            <a:r>
              <a:rPr lang="fr-FR" sz="1400" dirty="0">
                <a:solidFill>
                  <a:srgbClr val="000000"/>
                </a:solidFill>
                <a:latin typeface="Verdana" pitchFamily="34" charset="0"/>
              </a:rPr>
              <a:t>, on dit que le champ ed1_id (éditeur principal) contient une </a:t>
            </a:r>
            <a:r>
              <a:rPr lang="fr-FR" sz="1400" b="1" dirty="0">
                <a:solidFill>
                  <a:srgbClr val="000000"/>
                </a:solidFill>
                <a:latin typeface="Verdana" pitchFamily="34" charset="0"/>
              </a:rPr>
              <a:t>clé étrangère</a:t>
            </a:r>
            <a:r>
              <a:rPr lang="fr-FR" sz="1400" dirty="0">
                <a:solidFill>
                  <a:srgbClr val="000000"/>
                </a:solidFill>
                <a:latin typeface="Verdana" pitchFamily="34" charset="0"/>
              </a:rPr>
              <a:t>.</a:t>
            </a:r>
          </a:p>
          <a:p>
            <a:pPr marL="0" lvl="2" fontAlgn="base">
              <a:spcBef>
                <a:spcPct val="20000"/>
              </a:spcBef>
              <a:spcAft>
                <a:spcPct val="0"/>
              </a:spcAft>
              <a:defRPr/>
            </a:pPr>
            <a:endParaRPr lang="fr-FR" sz="1400" b="1" dirty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07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à coins arrondis 11"/>
          <p:cNvSpPr/>
          <p:nvPr/>
        </p:nvSpPr>
        <p:spPr>
          <a:xfrm>
            <a:off x="1691680" y="260688"/>
            <a:ext cx="5760000" cy="3600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30" name="Picture 6" descr="C:\Powerpoint\Intro générale\cms_vign.ph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77253"/>
            <a:ext cx="543344" cy="61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Powerpoint\Intro générale\books-0d4aafd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30" y="-88421"/>
            <a:ext cx="850870" cy="85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766248-62A9-4C7E-A3F0-4626008C6EC3}" type="slidenum">
              <a:rPr kumimoji="0" lang="fr-BE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B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50888" y="6534835"/>
            <a:ext cx="25809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http://amcubat.be/docpmb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 idx="4294967295"/>
          </p:nvPr>
        </p:nvSpPr>
        <p:spPr>
          <a:xfrm>
            <a:off x="1691680" y="260648"/>
            <a:ext cx="5760000" cy="3336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fr-FR" altLang="fr-FR" sz="2200" kern="0" dirty="0">
                <a:solidFill>
                  <a:srgbClr val="0070C0"/>
                </a:solidFill>
                <a:latin typeface="Arial"/>
              </a:rPr>
              <a:t>Rappels : bases de données relationnelles</a:t>
            </a:r>
            <a:br>
              <a:rPr lang="fr-FR" altLang="fr-FR" sz="2200" kern="0" dirty="0">
                <a:solidFill>
                  <a:srgbClr val="0070C0"/>
                </a:solidFill>
                <a:latin typeface="Arial"/>
              </a:rPr>
            </a:br>
            <a:endParaRPr lang="fr-BE" dirty="0">
              <a:solidFill>
                <a:srgbClr val="0070C0"/>
              </a:solidFill>
            </a:endParaRPr>
          </a:p>
        </p:txBody>
      </p:sp>
      <p:pic>
        <p:nvPicPr>
          <p:cNvPr id="53" name="Image 52">
            <a:extLst>
              <a:ext uri="{FF2B5EF4-FFF2-40B4-BE49-F238E27FC236}">
                <a16:creationId xmlns:a16="http://schemas.microsoft.com/office/drawing/2014/main" id="{AECE8D27-F416-4154-BFBF-D4D57C0311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35" y="4019874"/>
            <a:ext cx="7972425" cy="155257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A25D219-E3AD-48C7-A421-BB1ADBB7FDF7}"/>
              </a:ext>
            </a:extLst>
          </p:cNvPr>
          <p:cNvSpPr txBox="1"/>
          <p:nvPr/>
        </p:nvSpPr>
        <p:spPr>
          <a:xfrm>
            <a:off x="729788" y="1152869"/>
            <a:ext cx="7819792" cy="237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fr-FR" sz="1400" b="1" dirty="0">
                <a:solidFill>
                  <a:prstClr val="black"/>
                </a:solidFill>
                <a:latin typeface="Verdana" pitchFamily="34" charset="0"/>
              </a:rPr>
              <a:t>Relation « un – plusieurs »</a:t>
            </a:r>
          </a:p>
          <a:p>
            <a:pPr marL="0" lvl="2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fr-FR" sz="1400" b="1" dirty="0">
              <a:solidFill>
                <a:prstClr val="black"/>
              </a:solidFill>
              <a:latin typeface="Verdana" pitchFamily="34" charset="0"/>
            </a:endParaRPr>
          </a:p>
          <a:p>
            <a:pPr marL="0" lvl="2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fr-FR" sz="1400" b="1" dirty="0">
                <a:solidFill>
                  <a:prstClr val="black"/>
                </a:solidFill>
                <a:latin typeface="Verdana" pitchFamily="34" charset="0"/>
              </a:rPr>
              <a:t>Exemple de départ : lien entre notices et éditeurs</a:t>
            </a:r>
          </a:p>
          <a:p>
            <a:pPr marL="0" lvl="2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fr-FR" sz="1400" b="1" dirty="0">
              <a:solidFill>
                <a:prstClr val="black"/>
              </a:solidFill>
              <a:latin typeface="Verdana" pitchFamily="34" charset="0"/>
            </a:endParaRPr>
          </a:p>
          <a:p>
            <a:pPr marL="0" lvl="2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fr-FR" sz="1400" b="1" dirty="0">
                <a:solidFill>
                  <a:prstClr val="black"/>
                </a:solidFill>
                <a:latin typeface="Verdana" pitchFamily="34" charset="0"/>
              </a:rPr>
              <a:t>Si on part de la table des notices : 0 ou 1 lien</a:t>
            </a:r>
            <a:endParaRPr lang="fr-FR" sz="1400" dirty="0">
              <a:solidFill>
                <a:srgbClr val="000000"/>
              </a:solidFill>
              <a:latin typeface="Verdana" pitchFamily="34" charset="0"/>
            </a:endParaRPr>
          </a:p>
          <a:p>
            <a:pPr marL="533400" lvl="2" indent="-533400" fontAlgn="base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/>
            </a:pPr>
            <a:r>
              <a:rPr lang="fr-FR" sz="1400" dirty="0">
                <a:solidFill>
                  <a:srgbClr val="000000"/>
                </a:solidFill>
                <a:latin typeface="Verdana" pitchFamily="34" charset="0"/>
              </a:rPr>
              <a:t>Une notice peut être liée à 0 ou 1 éditeur principal au maximum</a:t>
            </a:r>
          </a:p>
          <a:p>
            <a:pPr marL="0" lvl="2" fontAlgn="base">
              <a:spcBef>
                <a:spcPct val="20000"/>
              </a:spcBef>
              <a:spcAft>
                <a:spcPct val="0"/>
              </a:spcAft>
              <a:defRPr/>
            </a:pPr>
            <a:endParaRPr lang="fr-FR" sz="1400" dirty="0">
              <a:solidFill>
                <a:srgbClr val="000000"/>
              </a:solidFill>
              <a:latin typeface="Verdana" pitchFamily="34" charset="0"/>
            </a:endParaRPr>
          </a:p>
          <a:p>
            <a:pPr marL="0" lvl="2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fr-FR" sz="1400" b="1" dirty="0">
                <a:solidFill>
                  <a:prstClr val="black"/>
                </a:solidFill>
                <a:latin typeface="Verdana" pitchFamily="34" charset="0"/>
              </a:rPr>
              <a:t>Si on part de la table des éditeurs : 0, 1 ou n liens</a:t>
            </a:r>
            <a:endParaRPr lang="fr-FR" sz="1400" dirty="0">
              <a:solidFill>
                <a:srgbClr val="000000"/>
              </a:solidFill>
              <a:latin typeface="Verdana" pitchFamily="34" charset="0"/>
            </a:endParaRPr>
          </a:p>
          <a:p>
            <a:pPr marL="533400" lvl="2" indent="-533400" fontAlgn="base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/>
            </a:pPr>
            <a:r>
              <a:rPr lang="fr-FR" sz="1400" dirty="0">
                <a:solidFill>
                  <a:srgbClr val="000000"/>
                </a:solidFill>
                <a:latin typeface="Verdana" pitchFamily="34" charset="0"/>
              </a:rPr>
              <a:t>Un éditeur principal peut être lié à 0, 1 ou n notices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10888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à coins arrondis 11"/>
          <p:cNvSpPr/>
          <p:nvPr/>
        </p:nvSpPr>
        <p:spPr>
          <a:xfrm>
            <a:off x="1691680" y="260688"/>
            <a:ext cx="5760000" cy="3600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30" name="Picture 6" descr="C:\Powerpoint\Intro générale\cms_vign.ph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77253"/>
            <a:ext cx="543344" cy="61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Powerpoint\Intro générale\books-0d4aafd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30" y="-88421"/>
            <a:ext cx="850870" cy="85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766248-62A9-4C7E-A3F0-4626008C6EC3}" type="slidenum">
              <a:rPr kumimoji="0" lang="fr-BE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B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50888" y="6534835"/>
            <a:ext cx="25809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http://amcubat.be/docpmb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 idx="4294967295"/>
          </p:nvPr>
        </p:nvSpPr>
        <p:spPr>
          <a:xfrm>
            <a:off x="1691680" y="260648"/>
            <a:ext cx="5760000" cy="3336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fr-FR" altLang="fr-FR" sz="2000" kern="0" dirty="0">
                <a:solidFill>
                  <a:srgbClr val="0070C0"/>
                </a:solidFill>
                <a:latin typeface="Arial"/>
              </a:rPr>
              <a:t>Rappels : bases de données relationnelles</a:t>
            </a:r>
            <a:endParaRPr lang="fr-BE" sz="2000" dirty="0">
              <a:solidFill>
                <a:srgbClr val="0070C0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A0E8EF2-152D-4F4B-83A2-361B130DCEE5}"/>
              </a:ext>
            </a:extLst>
          </p:cNvPr>
          <p:cNvSpPr txBox="1"/>
          <p:nvPr/>
        </p:nvSpPr>
        <p:spPr>
          <a:xfrm>
            <a:off x="574996" y="3292812"/>
            <a:ext cx="7993368" cy="151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Par conséquent, des liens directs entre la table des notices et celle des auteurs ne permettraient pas de gérer toutes les liaisons possibles.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533400" marR="0" lvl="2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6"/>
              </a:buBlip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Il est en effet impossible de deviner a priori le nombre potentiel de liaisons dans un sens comme dans l’autre.</a:t>
            </a:r>
          </a:p>
          <a:p>
            <a:pPr marL="533400" marR="0" lvl="2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6"/>
              </a:buBlip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Il faut donc employer une table intermédiaire : « </a:t>
            </a: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responsability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 »</a:t>
            </a:r>
            <a:r>
              <a:rPr kumimoji="0" lang="fr-FR" sz="13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(sic)</a:t>
            </a:r>
            <a:endParaRPr kumimoji="0" lang="fr-FR" sz="13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6A0FDB7-EFE6-4938-9AA9-952C22EB1B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96" y="4946645"/>
            <a:ext cx="7993368" cy="115019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FE3308B-8E2A-4F93-860B-531DDBAE8677}"/>
              </a:ext>
            </a:extLst>
          </p:cNvPr>
          <p:cNvSpPr txBox="1"/>
          <p:nvPr/>
        </p:nvSpPr>
        <p:spPr>
          <a:xfrm>
            <a:off x="546793" y="915523"/>
            <a:ext cx="8146828" cy="228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fr-FR" sz="1400" b="1" dirty="0">
                <a:solidFill>
                  <a:prstClr val="black"/>
                </a:solidFill>
                <a:latin typeface="Verdana" pitchFamily="34" charset="0"/>
              </a:rPr>
              <a:t>Relation « plusieurs – plusieurs »</a:t>
            </a:r>
          </a:p>
          <a:p>
            <a:pPr marL="0" lvl="2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fr-FR" sz="1400" b="1" dirty="0">
              <a:solidFill>
                <a:prstClr val="black"/>
              </a:solidFill>
              <a:latin typeface="Verdana" pitchFamily="34" charset="0"/>
            </a:endParaRPr>
          </a:p>
          <a:p>
            <a:pPr marL="0" lvl="2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fr-FR" sz="1400" b="1" dirty="0">
                <a:solidFill>
                  <a:prstClr val="black"/>
                </a:solidFill>
                <a:latin typeface="Verdana" pitchFamily="34" charset="0"/>
              </a:rPr>
              <a:t>Exemple de départ : lien entre notices et auteurs</a:t>
            </a:r>
          </a:p>
          <a:p>
            <a:pPr marL="0" lvl="2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fr-FR" sz="1400" b="1" dirty="0">
              <a:solidFill>
                <a:prstClr val="black"/>
              </a:solidFill>
              <a:latin typeface="Verdana" pitchFamily="34" charset="0"/>
            </a:endParaRPr>
          </a:p>
          <a:p>
            <a:pPr marL="533400" lvl="2" indent="-53340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/>
            </a:pPr>
            <a:r>
              <a:rPr lang="fr-FR" sz="1400" b="1" dirty="0">
                <a:solidFill>
                  <a:srgbClr val="000000"/>
                </a:solidFill>
                <a:latin typeface="Verdana" pitchFamily="34" charset="0"/>
              </a:rPr>
              <a:t>Une notice peut avoir 0, 1 ou plusieurs auteurs</a:t>
            </a:r>
            <a:r>
              <a:rPr lang="fr-FR" sz="1400" dirty="0">
                <a:solidFill>
                  <a:srgbClr val="000000"/>
                </a:solidFill>
                <a:latin typeface="Verdana" pitchFamily="34" charset="0"/>
              </a:rPr>
              <a:t> : auteur principal, autre auteur, auteur secondaire.</a:t>
            </a:r>
          </a:p>
          <a:p>
            <a:pPr marL="533400" lvl="2" indent="-53340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/>
            </a:pPr>
            <a:r>
              <a:rPr lang="fr-FR" sz="1400" b="1" dirty="0">
                <a:solidFill>
                  <a:srgbClr val="000000"/>
                </a:solidFill>
                <a:latin typeface="Verdana" pitchFamily="34" charset="0"/>
              </a:rPr>
              <a:t>Un auteur peut être lié à 0, 1 ou plusieurs œuvres</a:t>
            </a:r>
          </a:p>
          <a:p>
            <a:pPr marL="533400" lvl="2" indent="-53340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/>
            </a:pPr>
            <a:r>
              <a:rPr lang="fr-FR" sz="1400" b="1" dirty="0">
                <a:solidFill>
                  <a:srgbClr val="000000"/>
                </a:solidFill>
                <a:latin typeface="Verdana" pitchFamily="34" charset="0"/>
              </a:rPr>
              <a:t>En outre, les fonctions de l’auteur peuvent varier d’un cas à l’autre : </a:t>
            </a:r>
            <a:r>
              <a:rPr lang="fr-FR" sz="1400" dirty="0">
                <a:solidFill>
                  <a:srgbClr val="000000"/>
                </a:solidFill>
                <a:latin typeface="Verdana" pitchFamily="34" charset="0"/>
              </a:rPr>
              <a:t>ex. auteur au sens strict, traducteur, illustrateur ou préfacier.</a:t>
            </a:r>
          </a:p>
        </p:txBody>
      </p:sp>
    </p:spTree>
    <p:extLst>
      <p:ext uri="{BB962C8B-B14F-4D97-AF65-F5344CB8AC3E}">
        <p14:creationId xmlns:p14="http://schemas.microsoft.com/office/powerpoint/2010/main" val="181027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à coins arrondis 11"/>
          <p:cNvSpPr/>
          <p:nvPr/>
        </p:nvSpPr>
        <p:spPr>
          <a:xfrm>
            <a:off x="1691680" y="260688"/>
            <a:ext cx="5760000" cy="3600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30" name="Picture 6" descr="C:\Powerpoint\Intro générale\cms_vign.ph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77253"/>
            <a:ext cx="543344" cy="61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Powerpoint\Intro générale\books-0d4aafd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30" y="-88421"/>
            <a:ext cx="850870" cy="85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766248-62A9-4C7E-A3F0-4626008C6EC3}" type="slidenum">
              <a:rPr kumimoji="0" lang="fr-BE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B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50888" y="6534835"/>
            <a:ext cx="25809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http://amcubat.be/docpmb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 idx="4294967295"/>
          </p:nvPr>
        </p:nvSpPr>
        <p:spPr>
          <a:xfrm>
            <a:off x="1691680" y="260648"/>
            <a:ext cx="5760000" cy="3336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fr-FR" altLang="fr-FR" sz="2200" kern="0" dirty="0">
                <a:solidFill>
                  <a:srgbClr val="0070C0"/>
                </a:solidFill>
                <a:latin typeface="Arial"/>
              </a:rPr>
              <a:t>Rappels : bases de données relationnelles</a:t>
            </a:r>
            <a:br>
              <a:rPr lang="fr-FR" altLang="fr-FR" sz="2200" kern="0" dirty="0">
                <a:solidFill>
                  <a:srgbClr val="0070C0"/>
                </a:solidFill>
                <a:latin typeface="Arial"/>
              </a:rPr>
            </a:br>
            <a:endParaRPr lang="fr-BE" dirty="0">
              <a:solidFill>
                <a:srgbClr val="0070C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74996" y="980728"/>
            <a:ext cx="7993368" cy="12618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533400" marR="0" lvl="2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6"/>
              </a:buBlip>
              <a:tabLst/>
              <a:defRPr/>
            </a:pPr>
            <a:r>
              <a:rPr kumimoji="0" lang="fr-B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Même si vous n'avez pas accès à PhpMyAdmin, vous pouvez connaître les noms des tables et des champs, ainsi que leur signification.</a:t>
            </a:r>
            <a:endParaRPr kumimoji="0" lang="fr-B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533400" marR="0" lvl="2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6"/>
              </a:buBlip>
              <a:tabLst/>
              <a:defRPr/>
            </a:pP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L'adresse à saisir dans le navigateur ressemble à ceci</a:t>
            </a:r>
          </a:p>
          <a:p>
            <a:pPr marL="533400" marR="0" lvl="2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6"/>
              </a:buBlip>
              <a:tabLst/>
              <a:defRPr/>
            </a:pPr>
            <a:r>
              <a:rPr kumimoji="0" lang="fr-BE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  <a:hlinkClick r:id="rId7"/>
              </a:rPr>
              <a:t>http://mon_site/pmb/doc/noyau/</a:t>
            </a:r>
            <a:r>
              <a:rPr kumimoji="0" lang="fr-BE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   ou     </a:t>
            </a:r>
            <a:r>
              <a:rPr kumimoji="0" lang="fr-BE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  <a:hlinkClick r:id="rId8"/>
              </a:rPr>
              <a:t>http://mon_site/pmb/doc/noyau/index.php</a:t>
            </a:r>
            <a:r>
              <a:rPr kumimoji="0" lang="fr-BE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</a:t>
            </a:r>
          </a:p>
          <a:p>
            <a:pPr marL="533400" marR="0" lvl="2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6"/>
              </a:buBlip>
              <a:tabLst/>
              <a:defRPr/>
            </a:pPr>
            <a:r>
              <a:rPr kumimoji="0" lang="fr-BE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  <a:hlinkClick r:id="rId9"/>
              </a:rPr>
              <a:t>http://mon_site/doc/noyau/</a:t>
            </a:r>
            <a:r>
              <a:rPr kumimoji="0" lang="fr-BE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           ou     </a:t>
            </a:r>
            <a:r>
              <a:rPr kumimoji="0" lang="fr-BE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  <a:hlinkClick r:id="rId10"/>
              </a:rPr>
              <a:t>http://mon_site/doc/noyau/index.php</a:t>
            </a:r>
            <a:r>
              <a:rPr kumimoji="0" lang="fr-BE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</a:t>
            </a:r>
            <a:endParaRPr kumimoji="0" lang="fr-FR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B005489-C225-4469-8967-CA767A17941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16" y="2394581"/>
            <a:ext cx="8244408" cy="2572097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7E22FD4C-5A8A-4D0C-8C76-97DDD5DEB4B4}"/>
              </a:ext>
            </a:extLst>
          </p:cNvPr>
          <p:cNvSpPr txBox="1"/>
          <p:nvPr/>
        </p:nvSpPr>
        <p:spPr>
          <a:xfrm>
            <a:off x="422176" y="5085184"/>
            <a:ext cx="8398296" cy="12126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lvl="2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fr-BE" sz="1300" b="1" dirty="0">
                <a:solidFill>
                  <a:srgbClr val="000000"/>
                </a:solidFill>
                <a:latin typeface="Verdana" pitchFamily="34" charset="0"/>
              </a:rPr>
              <a:t>Vous voyez ainsi les liens entre les tables, et vous pouvez naviguer de l’une à l’autre.</a:t>
            </a:r>
          </a:p>
          <a:p>
            <a:pPr marL="533400" lvl="2" indent="-53340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/>
            </a:pPr>
            <a:r>
              <a:rPr lang="fr-BE" sz="1300" b="1" dirty="0">
                <a:solidFill>
                  <a:srgbClr val="000000"/>
                </a:solidFill>
                <a:latin typeface="Verdana" pitchFamily="34" charset="0"/>
              </a:rPr>
              <a:t>La table des prêts contient une clé primaire</a:t>
            </a:r>
            <a:r>
              <a:rPr lang="fr-BE" sz="1300" dirty="0">
                <a:solidFill>
                  <a:srgbClr val="000000"/>
                </a:solidFill>
                <a:latin typeface="Verdana" pitchFamily="34" charset="0"/>
              </a:rPr>
              <a:t> (</a:t>
            </a:r>
            <a:r>
              <a:rPr lang="fr-BE" sz="1300" dirty="0" err="1">
                <a:solidFill>
                  <a:srgbClr val="000000"/>
                </a:solidFill>
                <a:latin typeface="Verdana" pitchFamily="34" charset="0"/>
              </a:rPr>
              <a:t>pret_idexpl</a:t>
            </a:r>
            <a:r>
              <a:rPr lang="fr-BE" sz="1300" dirty="0">
                <a:solidFill>
                  <a:srgbClr val="000000"/>
                </a:solidFill>
                <a:latin typeface="Verdana" pitchFamily="34" charset="0"/>
              </a:rPr>
              <a:t>) </a:t>
            </a:r>
            <a:r>
              <a:rPr lang="fr-BE" sz="1300" b="1" dirty="0">
                <a:solidFill>
                  <a:srgbClr val="000000"/>
                </a:solidFill>
                <a:latin typeface="Verdana" pitchFamily="34" charset="0"/>
              </a:rPr>
              <a:t>et 2 clés étrangères</a:t>
            </a:r>
            <a:r>
              <a:rPr lang="fr-BE" sz="1300" dirty="0">
                <a:solidFill>
                  <a:srgbClr val="000000"/>
                </a:solidFill>
                <a:latin typeface="Verdana" pitchFamily="34" charset="0"/>
              </a:rPr>
              <a:t>, qui renvoient aux tables des emprunteurs (</a:t>
            </a:r>
            <a:r>
              <a:rPr lang="fr-BE" sz="1300" dirty="0" err="1">
                <a:solidFill>
                  <a:srgbClr val="000000"/>
                </a:solidFill>
                <a:latin typeface="Verdana" pitchFamily="34" charset="0"/>
              </a:rPr>
              <a:t>empr</a:t>
            </a:r>
            <a:r>
              <a:rPr lang="fr-BE" sz="1300" dirty="0">
                <a:solidFill>
                  <a:srgbClr val="000000"/>
                </a:solidFill>
                <a:latin typeface="Verdana" pitchFamily="34" charset="0"/>
              </a:rPr>
              <a:t>) et des archives (</a:t>
            </a:r>
            <a:r>
              <a:rPr lang="fr-BE" sz="1300" dirty="0" err="1">
                <a:solidFill>
                  <a:srgbClr val="000000"/>
                </a:solidFill>
                <a:latin typeface="Verdana" pitchFamily="34" charset="0"/>
              </a:rPr>
              <a:t>pret_archive</a:t>
            </a:r>
            <a:r>
              <a:rPr lang="fr-BE" sz="1300" dirty="0">
                <a:solidFill>
                  <a:srgbClr val="000000"/>
                </a:solidFill>
                <a:latin typeface="Verdana" pitchFamily="34" charset="0"/>
              </a:rPr>
              <a:t>)</a:t>
            </a:r>
          </a:p>
          <a:p>
            <a:pPr marL="533400" lvl="2" indent="-53340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/>
            </a:pPr>
            <a:r>
              <a:rPr lang="fr-BE" sz="1300" dirty="0">
                <a:solidFill>
                  <a:srgbClr val="000000"/>
                </a:solidFill>
                <a:latin typeface="Verdana" pitchFamily="34" charset="0"/>
              </a:rPr>
              <a:t>On mentionne aussi le nom du champ qui contient la clé (ex. </a:t>
            </a:r>
            <a:r>
              <a:rPr lang="fr-BE" sz="1300" dirty="0" err="1">
                <a:solidFill>
                  <a:srgbClr val="000000"/>
                </a:solidFill>
                <a:latin typeface="Verdana" pitchFamily="34" charset="0"/>
              </a:rPr>
              <a:t>id_empr</a:t>
            </a:r>
            <a:r>
              <a:rPr lang="fr-BE" sz="1300" dirty="0">
                <a:solidFill>
                  <a:srgbClr val="000000"/>
                </a:solidFill>
                <a:latin typeface="Verdana" pitchFamily="34" charset="0"/>
              </a:rPr>
              <a:t> dans </a:t>
            </a:r>
            <a:r>
              <a:rPr lang="fr-BE" sz="1300" dirty="0" err="1">
                <a:solidFill>
                  <a:srgbClr val="000000"/>
                </a:solidFill>
                <a:latin typeface="Verdana" pitchFamily="34" charset="0"/>
              </a:rPr>
              <a:t>empr</a:t>
            </a:r>
            <a:r>
              <a:rPr lang="fr-BE" sz="1300" dirty="0">
                <a:solidFill>
                  <a:srgbClr val="000000"/>
                </a:solidFill>
                <a:latin typeface="Verdana" pitchFamily="34" charset="0"/>
              </a:rPr>
              <a:t>)</a:t>
            </a:r>
          </a:p>
          <a:p>
            <a:pPr marL="533400" lvl="2" indent="-53340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/>
            </a:pPr>
            <a:r>
              <a:rPr lang="fr-BE" sz="1300" b="1" dirty="0">
                <a:solidFill>
                  <a:srgbClr val="000000"/>
                </a:solidFill>
                <a:latin typeface="Verdana" pitchFamily="34" charset="0"/>
              </a:rPr>
              <a:t>Ce type de balade virtuelle facilitera sûrement la rédaction des requêtes SQL …</a:t>
            </a:r>
            <a:endParaRPr kumimoji="0" lang="fr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C73A3F58-0479-4BB9-A4A0-B644CF950962}"/>
              </a:ext>
            </a:extLst>
          </p:cNvPr>
          <p:cNvCxnSpPr>
            <a:cxnSpLocks/>
          </p:cNvCxnSpPr>
          <p:nvPr/>
        </p:nvCxnSpPr>
        <p:spPr>
          <a:xfrm flipH="1" flipV="1">
            <a:off x="7092280" y="3068961"/>
            <a:ext cx="936104" cy="28083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131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547664" y="260648"/>
            <a:ext cx="6048672" cy="4838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fr-FR" altLang="fr-FR" sz="2200" kern="0" dirty="0">
                <a:solidFill>
                  <a:prstClr val="white"/>
                </a:solidFill>
                <a:latin typeface="Arial"/>
              </a:rPr>
              <a:t>Modèles de requêtes SQL (1)</a:t>
            </a:r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766248-62A9-4C7E-A3F0-4626008C6EC3}" type="slidenum">
              <a:rPr kumimoji="0" lang="fr-BE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B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0630"/>
            <a:ext cx="867053" cy="98210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12" y="116632"/>
            <a:ext cx="1027710" cy="102771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50888" y="6534835"/>
            <a:ext cx="25809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http://amcubat.be/docpmb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123728" y="2348880"/>
            <a:ext cx="5040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ym typeface="Wingdings"/>
              </a:rPr>
              <a:t>1. Rappels : bases de données relationnelles</a:t>
            </a:r>
            <a:endParaRPr lang="fr-BE" dirty="0"/>
          </a:p>
          <a:p>
            <a:r>
              <a:rPr lang="fr-BE" b="1" dirty="0"/>
              <a:t>2. Liste de données dans une seule table</a:t>
            </a:r>
          </a:p>
          <a:p>
            <a:r>
              <a:rPr lang="fr-BE" dirty="0"/>
              <a:t>3. Sélection de données dans une seule table</a:t>
            </a:r>
          </a:p>
          <a:p>
            <a:r>
              <a:rPr lang="fr-BE" dirty="0"/>
              <a:t>4. Sélection de données dans 2 tables</a:t>
            </a:r>
          </a:p>
          <a:p>
            <a:r>
              <a:rPr lang="fr-BE" dirty="0"/>
              <a:t>5. Aide en ligne</a:t>
            </a:r>
            <a:endParaRPr lang="fr-BE" b="1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547664" y="810804"/>
            <a:ext cx="6048672" cy="4838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000" b="1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Liste de données dans une seule table</a:t>
            </a:r>
          </a:p>
        </p:txBody>
      </p:sp>
    </p:spTree>
    <p:extLst>
      <p:ext uri="{BB962C8B-B14F-4D97-AF65-F5344CB8AC3E}">
        <p14:creationId xmlns:p14="http://schemas.microsoft.com/office/powerpoint/2010/main" val="389826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à coins arrondis 11"/>
          <p:cNvSpPr/>
          <p:nvPr/>
        </p:nvSpPr>
        <p:spPr>
          <a:xfrm>
            <a:off x="1691680" y="260688"/>
            <a:ext cx="5760000" cy="3600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30" name="Picture 6" descr="C:\Powerpoint\Intro générale\cms_vign.ph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77253"/>
            <a:ext cx="543344" cy="61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Powerpoint\Intro générale\books-0d4aafd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30" y="-88421"/>
            <a:ext cx="850870" cy="85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766248-62A9-4C7E-A3F0-4626008C6EC3}" type="slidenum">
              <a:rPr kumimoji="0" lang="fr-BE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B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50888" y="6534835"/>
            <a:ext cx="25809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http://amcubat.be/docpmb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 idx="4294967295"/>
          </p:nvPr>
        </p:nvSpPr>
        <p:spPr>
          <a:xfrm>
            <a:off x="1691680" y="260648"/>
            <a:ext cx="5760000" cy="3336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fr-FR" altLang="fr-FR" sz="2200" kern="0" dirty="0">
                <a:solidFill>
                  <a:srgbClr val="0070C0"/>
                </a:solidFill>
                <a:latin typeface="Arial"/>
              </a:rPr>
              <a:t>Liste de données dans une seule table</a:t>
            </a:r>
            <a:br>
              <a:rPr lang="fr-FR" altLang="fr-FR" sz="2200" kern="0" dirty="0">
                <a:solidFill>
                  <a:srgbClr val="0070C0"/>
                </a:solidFill>
                <a:latin typeface="Arial"/>
              </a:rPr>
            </a:br>
            <a:endParaRPr lang="fr-BE" dirty="0">
              <a:solidFill>
                <a:srgbClr val="0070C0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A25D219-E3AD-48C7-A421-BB1ADBB7FDF7}"/>
              </a:ext>
            </a:extLst>
          </p:cNvPr>
          <p:cNvSpPr txBox="1"/>
          <p:nvPr/>
        </p:nvSpPr>
        <p:spPr>
          <a:xfrm>
            <a:off x="666512" y="1510834"/>
            <a:ext cx="2038008" cy="824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2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Liste de lecteurs</a:t>
            </a:r>
          </a:p>
          <a:p>
            <a:pPr marL="0" marR="0" lvl="2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0" marR="0" lvl="2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Résultat à obtenir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715AF21-4EB7-465F-A6A4-49FB0F8F739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77" t="-29156" r="16210" b="29156"/>
          <a:stretch/>
        </p:blipFill>
        <p:spPr>
          <a:xfrm>
            <a:off x="2987917" y="229389"/>
            <a:ext cx="652589" cy="244180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23DDD49-386D-4FE0-BB53-85F4BC89C93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82"/>
          <a:stretch/>
        </p:blipFill>
        <p:spPr>
          <a:xfrm>
            <a:off x="3640506" y="927458"/>
            <a:ext cx="1431312" cy="179122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61C8D23-6438-44FC-AA9A-AC8290B87EB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034" t="-1" r="444" b="29468"/>
          <a:stretch/>
        </p:blipFill>
        <p:spPr>
          <a:xfrm>
            <a:off x="4999086" y="933887"/>
            <a:ext cx="615325" cy="1766059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7E86F174-6D97-4C01-8C42-5BBA1BB45B95}"/>
              </a:ext>
            </a:extLst>
          </p:cNvPr>
          <p:cNvSpPr txBox="1"/>
          <p:nvPr/>
        </p:nvSpPr>
        <p:spPr>
          <a:xfrm>
            <a:off x="791580" y="3006717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Démarche initiale : chercher le nom de la table et des champs concernés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5E85735B-5C96-4833-9F98-1943F53C96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91" y="3547546"/>
            <a:ext cx="8263433" cy="1597417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5CC72CAB-ACEB-42C0-B98E-1E17DB7CCF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09" y="5163238"/>
            <a:ext cx="8281541" cy="93512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0D364D6-6B80-4EED-8BBF-C7444E2FE25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902" y="945580"/>
            <a:ext cx="2645012" cy="27394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EEF20F4-E247-4D4A-8210-405DED90BCE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672" y="1191092"/>
            <a:ext cx="610551" cy="154257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A7AC505-C73C-43BD-97DF-54775DA029C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695" y="1188347"/>
            <a:ext cx="1504191" cy="15116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F04C948-89A4-4FEB-AF32-B5B7FF105AA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850" y="1154313"/>
            <a:ext cx="613638" cy="153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87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9011</TotalTime>
  <Words>1577</Words>
  <Application>Microsoft Office PowerPoint</Application>
  <PresentationFormat>Affichage à l'écran (4:3)</PresentationFormat>
  <Paragraphs>253</Paragraphs>
  <Slides>20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20</vt:i4>
      </vt:variant>
    </vt:vector>
  </HeadingPairs>
  <TitlesOfParts>
    <vt:vector size="26" baseType="lpstr">
      <vt:lpstr>Arial</vt:lpstr>
      <vt:lpstr>Calibri</vt:lpstr>
      <vt:lpstr>Verdana</vt:lpstr>
      <vt:lpstr>Thème Office</vt:lpstr>
      <vt:lpstr>1_Thème Office</vt:lpstr>
      <vt:lpstr>2_Thème Office</vt:lpstr>
      <vt:lpstr>PMB</vt:lpstr>
      <vt:lpstr>Modèles de requêtes SQL (1)</vt:lpstr>
      <vt:lpstr>Rappels : bases de données relationnelles </vt:lpstr>
      <vt:lpstr>Rappels : bases de données relationnelles </vt:lpstr>
      <vt:lpstr>Rappels : bases de données relationnelles </vt:lpstr>
      <vt:lpstr>Rappels : bases de données relationnelles</vt:lpstr>
      <vt:lpstr>Rappels : bases de données relationnelles </vt:lpstr>
      <vt:lpstr>Modèles de requêtes SQL (1)</vt:lpstr>
      <vt:lpstr>Liste de données dans une seule table </vt:lpstr>
      <vt:lpstr>Liste de données dans une seule table </vt:lpstr>
      <vt:lpstr>Modèles de requêtes SQL (1)</vt:lpstr>
      <vt:lpstr>Sélection de données dans une seule table </vt:lpstr>
      <vt:lpstr>Sélection de données dans une seule table </vt:lpstr>
      <vt:lpstr>Sélection de données dans une seule table </vt:lpstr>
      <vt:lpstr>Modèles de requêtes SQL (1)</vt:lpstr>
      <vt:lpstr>Sélection de données dans 2 tables </vt:lpstr>
      <vt:lpstr>Sélection de données dans 2 tables </vt:lpstr>
      <vt:lpstr>Sélection de données dans 2 tables </vt:lpstr>
      <vt:lpstr>Pour les bibliothécaires : pas de panique à bord ! </vt:lpstr>
      <vt:lpstr>Pour les bibliothécaires : pas de panique à bord 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Anne-Marie</dc:creator>
  <cp:lastModifiedBy>Anne-Marie Cubat</cp:lastModifiedBy>
  <cp:revision>650</cp:revision>
  <dcterms:created xsi:type="dcterms:W3CDTF">2013-11-26T18:29:06Z</dcterms:created>
  <dcterms:modified xsi:type="dcterms:W3CDTF">2019-09-17T19:44:55Z</dcterms:modified>
</cp:coreProperties>
</file>